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4"/>
  </p:notesMasterIdLst>
  <p:sldIdLst>
    <p:sldId id="256" r:id="rId2"/>
    <p:sldId id="257" r:id="rId3"/>
    <p:sldId id="258" r:id="rId4"/>
    <p:sldId id="263" r:id="rId5"/>
    <p:sldId id="277" r:id="rId6"/>
    <p:sldId id="264" r:id="rId7"/>
    <p:sldId id="266" r:id="rId8"/>
    <p:sldId id="265" r:id="rId9"/>
    <p:sldId id="269" r:id="rId10"/>
    <p:sldId id="274" r:id="rId11"/>
    <p:sldId id="267" r:id="rId12"/>
    <p:sldId id="268" r:id="rId13"/>
    <p:sldId id="259" r:id="rId14"/>
    <p:sldId id="260" r:id="rId15"/>
    <p:sldId id="261" r:id="rId16"/>
    <p:sldId id="262" r:id="rId17"/>
    <p:sldId id="270" r:id="rId18"/>
    <p:sldId id="271" r:id="rId19"/>
    <p:sldId id="276" r:id="rId20"/>
    <p:sldId id="275" r:id="rId21"/>
    <p:sldId id="272" r:id="rId22"/>
    <p:sldId id="273" r:id="rId23"/>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26" autoAdjust="0"/>
    <p:restoredTop sz="95828" autoAdjust="0"/>
  </p:normalViewPr>
  <p:slideViewPr>
    <p:cSldViewPr snapToGrid="0">
      <p:cViewPr varScale="1">
        <p:scale>
          <a:sx n="115" d="100"/>
          <a:sy n="115" d="100"/>
        </p:scale>
        <p:origin x="948" y="132"/>
      </p:cViewPr>
      <p:guideLst>
        <p:guide orient="horz" pos="3368"/>
        <p:guide pos="476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hdphoto2.wdp>
</file>

<file path=ppt/media/hdphoto3.wdp>
</file>

<file path=ppt/media/hdphoto4.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a:extLst>
            <a:ext uri="{FF2B5EF4-FFF2-40B4-BE49-F238E27FC236}">
              <a16:creationId xmlns:a16="http://schemas.microsoft.com/office/drawing/2014/main" id="{DF33CA8F-1A09-170E-8299-2E5256B6E145}"/>
            </a:ext>
          </a:extLst>
        </p:cNvPr>
        <p:cNvGrpSpPr/>
        <p:nvPr/>
      </p:nvGrpSpPr>
      <p:grpSpPr>
        <a:xfrm>
          <a:off x="0" y="0"/>
          <a:ext cx="0" cy="0"/>
          <a:chOff x="0" y="0"/>
          <a:chExt cx="0" cy="0"/>
        </a:xfrm>
      </p:grpSpPr>
      <p:sp>
        <p:nvSpPr>
          <p:cNvPr id="152" name="Google Shape;152;g316b4128d45_0_80:notes">
            <a:extLst>
              <a:ext uri="{FF2B5EF4-FFF2-40B4-BE49-F238E27FC236}">
                <a16:creationId xmlns:a16="http://schemas.microsoft.com/office/drawing/2014/main" id="{929F6A72-2C43-3982-C944-33B4D95C2B39}"/>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a:extLst>
              <a:ext uri="{FF2B5EF4-FFF2-40B4-BE49-F238E27FC236}">
                <a16:creationId xmlns:a16="http://schemas.microsoft.com/office/drawing/2014/main" id="{DD6A6E67-34AF-034D-F0E2-DC9DBFA13E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4803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5.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5.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9.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5.png"/><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a:p>
          <a:p>
            <a:pPr marL="0" lvl="0" indent="0" algn="ctr" rtl="0">
              <a:spcBef>
                <a:spcPts val="0"/>
              </a:spcBef>
              <a:spcAft>
                <a:spcPts val="0"/>
              </a:spcAft>
              <a:buNone/>
            </a:pPr>
            <a:endParaRPr sz="4000"/>
          </a:p>
          <a:p>
            <a:pPr marL="0" lvl="0" indent="0" algn="ctr" rtl="0">
              <a:spcBef>
                <a:spcPts val="0"/>
              </a:spcBef>
              <a:spcAft>
                <a:spcPts val="0"/>
              </a:spcAft>
              <a:buNone/>
            </a:pPr>
            <a:r>
              <a:rPr lang="hu-HU" sz="4000"/>
              <a:t>DRKTGT011</a:t>
            </a:r>
            <a:endParaRPr sz="4000"/>
          </a:p>
          <a:p>
            <a:pPr marL="0" lvl="0" indent="0" algn="ctr" rtl="0">
              <a:spcBef>
                <a:spcPts val="0"/>
              </a:spcBef>
              <a:spcAft>
                <a:spcPts val="0"/>
              </a:spcAft>
              <a:buNone/>
            </a:pPr>
            <a:endParaRPr sz="4000"/>
          </a:p>
          <a:p>
            <a:pPr marL="0" lvl="0" indent="0" algn="ctr" rtl="0">
              <a:spcBef>
                <a:spcPts val="0"/>
              </a:spcBef>
              <a:spcAft>
                <a:spcPts val="0"/>
              </a:spcAft>
              <a:buNone/>
            </a:pPr>
            <a:r>
              <a:rPr lang="hu-HU" sz="4000"/>
              <a:t>Alakourtti Airbase</a:t>
            </a:r>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graphicFrame>
        <p:nvGraphicFramePr>
          <p:cNvPr id="221" name="Google Shape;221;p24"/>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a:t>[</a:t>
                      </a:r>
                      <a:r>
                        <a:rPr lang="hu-HU" sz="2000" b="1"/>
                        <a:t>Alakourtti Airbase</a:t>
                      </a:r>
                      <a:r>
                        <a:rPr lang="fr" sz="2000" b="1"/>
                        <a:t>, COUNTRY CODE]</a:t>
                      </a:r>
                      <a:endParaRPr sz="2000" b="1"/>
                    </a:p>
                    <a:p>
                      <a:pPr marL="0" lvl="0" indent="0" algn="l" rtl="0">
                        <a:spcBef>
                          <a:spcPts val="0"/>
                        </a:spcBef>
                        <a:spcAft>
                          <a:spcPts val="0"/>
                        </a:spcAft>
                        <a:buNone/>
                      </a:pPr>
                      <a:r>
                        <a:rPr lang="fr" sz="2000" b="1"/>
                        <a:t>COLLOCATED FACILITY GRAPHIC</a:t>
                      </a:r>
                      <a:r>
                        <a:rPr lang="fr" sz="2000" b="1">
                          <a:solidFill>
                            <a:schemeClr val="dk1"/>
                          </a:solidFill>
                        </a:rPr>
                        <a:t>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hu-HU" b="1">
                  <a:solidFill>
                    <a:schemeClr val="dk1"/>
                  </a:solidFill>
                </a:rPr>
                <a:t>Alakourtti Airbase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hu-HU" b="1">
                  <a:solidFill>
                    <a:schemeClr val="dk1"/>
                  </a:solidFill>
                </a:rPr>
                <a:t>Alakourtti Airbase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21"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2"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COUNTRY CODE]</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0"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1"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Alakourtti Airbase</a:t>
                      </a:r>
                      <a:r>
                        <a:rPr lang="fr" sz="2000" b="1"/>
                        <a:t>, COUNTRY CODE]</a:t>
                      </a:r>
                      <a:endParaRPr sz="2000" b="1"/>
                    </a:p>
                    <a:p>
                      <a:pPr marL="0" lvl="0" indent="0" algn="l" rtl="0">
                        <a:spcBef>
                          <a:spcPts val="0"/>
                        </a:spcBef>
                        <a:spcAft>
                          <a:spcPts val="0"/>
                        </a:spcAft>
                        <a:buNone/>
                      </a:pPr>
                      <a:r>
                        <a:rPr lang="fr" sz="2000" b="1"/>
                        <a:t>COLLOCATED FACILITY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hu-HU" b="1">
                  <a:solidFill>
                    <a:schemeClr val="dk1"/>
                  </a:solidFill>
                </a:rPr>
                <a:t>Alakourtti Airbase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95" name="Google Shape;95;p1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Alakourtti Airbase</a:t>
                      </a:r>
                      <a:r>
                        <a:rPr lang="fr" sz="2000" b="1"/>
                        <a:t>, COUNTRY CODE]</a:t>
                      </a:r>
                      <a:endParaRPr sz="2000" b="1"/>
                    </a:p>
                    <a:p>
                      <a:pPr marL="0" lvl="0" indent="0" algn="l" rtl="0">
                        <a:spcBef>
                          <a:spcPts val="0"/>
                        </a:spcBef>
                        <a:spcAft>
                          <a:spcPts val="0"/>
                        </a:spcAft>
                        <a:buNone/>
                      </a:pPr>
                      <a:r>
                        <a:rPr lang="fr" sz="2000" b="1"/>
                        <a:t>CRITICAL ELEMENT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113" name="Google Shape;113;p17"/>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6"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695556"/>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1093507">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Alakourtti Airbase</a:t>
                      </a:r>
                      <a:r>
                        <a:rPr lang="fr" sz="2000" b="1"/>
                        <a:t>, COUNTRY CODE]</a:t>
                      </a:r>
                      <a:endParaRPr sz="2000" b="1"/>
                    </a:p>
                    <a:p>
                      <a:pPr marL="0" lvl="0" indent="0" algn="l" rtl="0">
                        <a:spcBef>
                          <a:spcPts val="0"/>
                        </a:spcBef>
                        <a:spcAft>
                          <a:spcPts val="0"/>
                        </a:spcAft>
                        <a:buNone/>
                      </a:pPr>
                      <a:r>
                        <a:rPr lang="fr" sz="2000" b="1"/>
                        <a:t>CRITICAL ELEMENT GRAPHIC [X]</a:t>
                      </a:r>
                      <a:endParaRPr sz="2000" b="1"/>
                    </a:p>
                    <a:p>
                      <a:pPr marL="0" lvl="0" indent="0" algn="l" rtl="0">
                        <a:spcBef>
                          <a:spcPts val="0"/>
                        </a:spcBef>
                        <a:spcAft>
                          <a:spcPts val="0"/>
                        </a:spcAft>
                        <a:buNone/>
                      </a:pPr>
                      <a:r>
                        <a:rPr lang="fr" sz="2000" b="1"/>
                        <a:t>SPLIT REFERENCE 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073752">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524554">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133" name="Google Shape;133;p18"/>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8" name="Group 25">
            <a:extLst>
              <a:ext uri="{FF2B5EF4-FFF2-40B4-BE49-F238E27FC236}">
                <a16:creationId xmlns:a16="http://schemas.microsoft.com/office/drawing/2014/main" id="{9689C963-FBFE-F6A6-8CB8-ED90E7F3E0DA}"/>
              </a:ext>
            </a:extLst>
          </p:cNvPr>
          <p:cNvGrpSpPr/>
          <p:nvPr/>
        </p:nvGrpSpPr>
        <p:grpSpPr>
          <a:xfrm>
            <a:off x="14061615" y="2331458"/>
            <a:ext cx="559046" cy="692832"/>
            <a:chOff x="15526400" y="3343535"/>
            <a:chExt cx="1172983" cy="1324523"/>
          </a:xfrm>
        </p:grpSpPr>
        <p:sp>
          <p:nvSpPr>
            <p:cNvPr id="1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Alakourtti Airbase</a:t>
                      </a:r>
                      <a:r>
                        <a:rPr lang="fr" sz="2000" b="1"/>
                        <a:t>, COUNTRY CODE]</a:t>
                      </a:r>
                      <a:endParaRPr sz="2000" b="1"/>
                    </a:p>
                    <a:p>
                      <a:pPr marL="0" lvl="0" indent="0" algn="l" rtl="0">
                        <a:spcBef>
                          <a:spcPts val="0"/>
                        </a:spcBef>
                        <a:spcAft>
                          <a:spcPts val="0"/>
                        </a:spcAft>
                        <a:buNone/>
                      </a:pPr>
                      <a:r>
                        <a:rPr lang="fr" sz="2000" b="1"/>
                        <a:t>CRITICAL ELEMENT GRAPHIC SPLIT [X] OF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148" name="Google Shape;148;p19"/>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10" name="Kép 9">
            <a:extLst>
              <a:ext uri="{FF2B5EF4-FFF2-40B4-BE49-F238E27FC236}">
                <a16:creationId xmlns:a16="http://schemas.microsoft.com/office/drawing/2014/main" id="{864DC667-8B72-3528-AAB3-BA4BB6533EAE}"/>
              </a:ext>
            </a:extLst>
          </p:cNvPr>
          <p:cNvPicPr>
            <a:picLocks noChangeAspect="1"/>
          </p:cNvPicPr>
          <p:nvPr/>
        </p:nvPicPr>
        <p:blipFill>
          <a:blip r:embed="rId3"/>
          <a:stretch>
            <a:fillRect/>
          </a:stretch>
        </p:blipFill>
        <p:spPr>
          <a:xfrm>
            <a:off x="0" y="160554"/>
            <a:ext cx="14743621" cy="10691813"/>
          </a:xfrm>
          <a:prstGeom prst="rect">
            <a:avLst/>
          </a:prstGeom>
        </p:spPr>
      </p:pic>
      <p:graphicFrame>
        <p:nvGraphicFramePr>
          <p:cNvPr id="62" name="Google Shape;62;p14"/>
          <p:cNvGraphicFramePr/>
          <p:nvPr>
            <p:extLst>
              <p:ext uri="{D42A27DB-BD31-4B8C-83A1-F6EECF244321}">
                <p14:modId xmlns:p14="http://schemas.microsoft.com/office/powerpoint/2010/main" val="1208579843"/>
              </p:ext>
            </p:extLst>
          </p:nvPr>
        </p:nvGraphicFramePr>
        <p:xfrm>
          <a:off x="0" y="0"/>
          <a:ext cx="15119350" cy="10696535"/>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val="20000"/>
                    </a:ext>
                  </a:extLst>
                </a:gridCol>
                <a:gridCol w="6658889">
                  <a:extLst>
                    <a:ext uri="{9D8B030D-6E8A-4147-A177-3AD203B41FA5}">
                      <a16:colId xmlns:a16="http://schemas.microsoft.com/office/drawing/2014/main" val="20001"/>
                    </a:ext>
                  </a:extLst>
                </a:gridCol>
                <a:gridCol w="2242903">
                  <a:extLst>
                    <a:ext uri="{9D8B030D-6E8A-4147-A177-3AD203B41FA5}">
                      <a16:colId xmlns:a16="http://schemas.microsoft.com/office/drawing/2014/main" val="20002"/>
                    </a:ext>
                  </a:extLst>
                </a:gridCol>
                <a:gridCol w="3758189">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Alakourtti Airbase</a:t>
                      </a:r>
                      <a:r>
                        <a:rPr lang="fr" sz="2000" b="1"/>
                        <a:t>, </a:t>
                      </a:r>
                      <a:r>
                        <a:rPr lang="hu-HU" sz="2000" b="1"/>
                        <a:t>DRKTGT011</a:t>
                      </a:r>
                      <a:endParaRPr sz="2000" b="1"/>
                    </a:p>
                    <a:p>
                      <a:pPr marL="0" lvl="0" indent="0" algn="l" rtl="0">
                        <a:spcBef>
                          <a:spcPts val="0"/>
                        </a:spcBef>
                        <a:spcAft>
                          <a:spcPts val="0"/>
                        </a:spcAft>
                        <a:buNone/>
                      </a:pPr>
                      <a:r>
                        <a:rPr lang="fr" sz="2000" b="1" dirty="0"/>
                        <a:t>JOINT OPERATIONS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t>BE</a:t>
                      </a:r>
                      <a:r>
                        <a:rPr lang="fr" sz="1500" b="1"/>
                        <a:t>: </a:t>
                      </a:r>
                      <a:r>
                        <a:rPr lang="hu-HU" sz="1500" b="1"/>
                        <a:t>DRKTGT011</a:t>
                      </a:r>
                      <a:r>
                        <a:rPr lang="fr" sz="1500" b="1"/>
                        <a:t>   </a:t>
                      </a:r>
                      <a:r>
                        <a:rPr lang="hu-HU" sz="1500" b="1"/>
                        <a:t>CATCODE: 4</a:t>
                      </a:r>
                      <a:endParaRPr sz="1500" b="1"/>
                    </a:p>
                    <a:p>
                      <a:pPr marL="0" lvl="0" indent="0" algn="l" rtl="0">
                        <a:spcBef>
                          <a:spcPts val="0"/>
                        </a:spcBef>
                        <a:spcAft>
                          <a:spcPts val="0"/>
                        </a:spcAft>
                        <a:buNone/>
                      </a:pPr>
                      <a:r>
                        <a:rPr lang="pt-BR" sz="1500" b="1"/>
                        <a:t>MIDB GEO: [N 66 58.417] [E030 20.992] 548FT</a:t>
                      </a:r>
                      <a:endParaRPr sz="1500" b="1"/>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pic>
        <p:nvPicPr>
          <p:cNvPr id="4" name="Kép 3">
            <a:extLst>
              <a:ext uri="{FF2B5EF4-FFF2-40B4-BE49-F238E27FC236}">
                <a16:creationId xmlns:a16="http://schemas.microsoft.com/office/drawing/2014/main" id="{5C72521A-1845-8501-6851-19D23522DCB8}"/>
              </a:ext>
            </a:extLst>
          </p:cNvPr>
          <p:cNvPicPr>
            <a:picLocks noChangeAspect="1"/>
          </p:cNvPicPr>
          <p:nvPr/>
        </p:nvPicPr>
        <p:blipFill>
          <a:blip r:embed="rId4"/>
          <a:stretch>
            <a:fillRect/>
          </a:stretch>
        </p:blipFill>
        <p:spPr>
          <a:xfrm>
            <a:off x="8529198" y="7747212"/>
            <a:ext cx="650195" cy="433463"/>
          </a:xfrm>
          <a:prstGeom prst="rect">
            <a:avLst/>
          </a:prstGeom>
        </p:spPr>
      </p:pic>
      <p:pic>
        <p:nvPicPr>
          <p:cNvPr id="5" name="Kép 4">
            <a:extLst>
              <a:ext uri="{FF2B5EF4-FFF2-40B4-BE49-F238E27FC236}">
                <a16:creationId xmlns:a16="http://schemas.microsoft.com/office/drawing/2014/main" id="{692F3865-0C0C-E94B-2844-A7818CAC89FF}"/>
              </a:ext>
            </a:extLst>
          </p:cNvPr>
          <p:cNvPicPr>
            <a:picLocks noChangeAspect="1"/>
          </p:cNvPicPr>
          <p:nvPr/>
        </p:nvPicPr>
        <p:blipFill>
          <a:blip r:embed="rId5"/>
          <a:stretch>
            <a:fillRect/>
          </a:stretch>
        </p:blipFill>
        <p:spPr>
          <a:xfrm>
            <a:off x="11231338" y="4144097"/>
            <a:ext cx="1420044" cy="946696"/>
          </a:xfrm>
          <a:prstGeom prst="rect">
            <a:avLst/>
          </a:prstGeom>
        </p:spPr>
      </p:pic>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67" name="Google Shape;67;p14"/>
          <p:cNvSpPr txBox="1"/>
          <p:nvPr/>
        </p:nvSpPr>
        <p:spPr>
          <a:xfrm>
            <a:off x="4680719" y="5004261"/>
            <a:ext cx="1869900"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Alakourtti Airbase</a:t>
            </a:r>
            <a:endParaRPr b="1">
              <a:solidFill>
                <a:schemeClr val="dk1"/>
              </a:solidFill>
            </a:endParaRPr>
          </a:p>
          <a:p>
            <a:pPr marL="0" lvl="0" indent="0" algn="l" rtl="0">
              <a:spcBef>
                <a:spcPts val="0"/>
              </a:spcBef>
              <a:spcAft>
                <a:spcPts val="0"/>
              </a:spcAft>
              <a:buClr>
                <a:schemeClr val="dk1"/>
              </a:buClr>
              <a:buSzPts val="1100"/>
              <a:buFont typeface="Arial"/>
              <a:buNone/>
            </a:pPr>
            <a:r>
              <a:rPr lang="hu-HU" sz="1400" b="1"/>
              <a:t>DRKTGT011</a:t>
            </a:r>
            <a:endParaRPr b="1">
              <a:solidFill>
                <a:schemeClr val="dk1"/>
              </a:solidFill>
            </a:endParaRPr>
          </a:p>
        </p:txBody>
      </p:sp>
      <p:cxnSp>
        <p:nvCxnSpPr>
          <p:cNvPr id="68" name="Google Shape;68;p14"/>
          <p:cNvCxnSpPr>
            <a:cxnSpLocks/>
            <a:stCxn id="67" idx="2"/>
            <a:endCxn id="69" idx="1"/>
          </p:cNvCxnSpPr>
          <p:nvPr/>
        </p:nvCxnSpPr>
        <p:spPr>
          <a:xfrm>
            <a:off x="5615669" y="5506461"/>
            <a:ext cx="1863960" cy="1130867"/>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7479629" y="6277328"/>
            <a:ext cx="720000" cy="720000"/>
          </a:xfrm>
          <a:prstGeom prst="plus">
            <a:avLst>
              <a:gd name="adj" fmla="val 40260"/>
            </a:avLst>
          </a:prstGeom>
          <a:noFill/>
          <a:ln w="28575" cap="flat" cmpd="sng">
            <a:solidFill>
              <a:schemeClr val="dk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pic>
        <p:nvPicPr>
          <p:cNvPr id="11" name="Picture 3"/>
          <p:cNvPicPr>
            <a:picLocks noChangeAspect="1" noChangeArrowheads="1"/>
          </p:cNvPicPr>
          <p:nvPr/>
        </p:nvPicPr>
        <p:blipFill>
          <a:blip r:embed="rId6"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2" name="Rektangel 11"/>
          <p:cNvSpPr/>
          <p:nvPr/>
        </p:nvSpPr>
        <p:spPr>
          <a:xfrm>
            <a:off x="10183142" y="141041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7"/>
          <a:srcRect/>
          <a:stretch>
            <a:fillRect/>
          </a:stretch>
        </p:blipFill>
        <p:spPr bwMode="auto">
          <a:xfrm>
            <a:off x="0" y="0"/>
            <a:ext cx="2225675" cy="1958975"/>
          </a:xfrm>
          <a:prstGeom prst="rect">
            <a:avLst/>
          </a:prstGeom>
          <a:noFill/>
        </p:spPr>
      </p:pic>
      <p:sp>
        <p:nvSpPr>
          <p:cNvPr id="18" name="Rektangel 17"/>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0"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Google Shape;80;p15">
            <a:extLst>
              <a:ext uri="{FF2B5EF4-FFF2-40B4-BE49-F238E27FC236}">
                <a16:creationId xmlns:a16="http://schemas.microsoft.com/office/drawing/2014/main" id="{BD366B77-D892-77E2-83BF-FA9040C06E44}"/>
              </a:ext>
            </a:extLst>
          </p:cNvPr>
          <p:cNvSpPr txBox="1"/>
          <p:nvPr/>
        </p:nvSpPr>
        <p:spPr>
          <a:xfrm>
            <a:off x="3186600" y="9445841"/>
            <a:ext cx="11932750" cy="1245972"/>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hu-HU" sz="1800" b="1"/>
              <a:t>Home to DRK Air Force squadrons MiG-29 SQN (311) MiG-25 SQN (312) – basically the whole DRK air-to-air capability</a:t>
            </a:r>
          </a:p>
          <a:p>
            <a:pPr lvl="0" algn="ctr"/>
            <a:endParaRPr lang="en-US" sz="1800"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374005"/>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3" name="Kép 2">
            <a:extLst>
              <a:ext uri="{FF2B5EF4-FFF2-40B4-BE49-F238E27FC236}">
                <a16:creationId xmlns:a16="http://schemas.microsoft.com/office/drawing/2014/main" id="{3D44DD63-F741-9B00-FF31-D5FF044907BA}"/>
              </a:ext>
            </a:extLst>
          </p:cNvPr>
          <p:cNvPicPr>
            <a:picLocks noChangeAspect="1"/>
          </p:cNvPicPr>
          <p:nvPr/>
        </p:nvPicPr>
        <p:blipFill>
          <a:blip r:embed="rId3">
            <a:grayscl/>
            <a:extLst>
              <a:ext uri="{BEBA8EAE-BF5A-486C-A8C5-ECC9F3942E4B}">
                <a14:imgProps xmlns:a14="http://schemas.microsoft.com/office/drawing/2010/main">
                  <a14:imgLayer r:embed="rId4">
                    <a14:imgEffect>
                      <a14:brightnessContrast bright="-20000" contrast="65000"/>
                    </a14:imgEffect>
                  </a14:imgLayer>
                </a14:imgProps>
              </a:ext>
            </a:extLst>
          </a:blip>
          <a:stretch>
            <a:fillRect/>
          </a:stretch>
        </p:blipFill>
        <p:spPr>
          <a:xfrm>
            <a:off x="0" y="2187179"/>
            <a:ext cx="15119350" cy="8504634"/>
          </a:xfrm>
          <a:prstGeom prst="rect">
            <a:avLst/>
          </a:prstGeom>
        </p:spPr>
      </p:pic>
      <p:graphicFrame>
        <p:nvGraphicFramePr>
          <p:cNvPr id="75" name="Google Shape;75;p15"/>
          <p:cNvGraphicFramePr/>
          <p:nvPr>
            <p:extLst>
              <p:ext uri="{D42A27DB-BD31-4B8C-83A1-F6EECF244321}">
                <p14:modId xmlns:p14="http://schemas.microsoft.com/office/powerpoint/2010/main" val="1994774587"/>
              </p:ext>
            </p:extLst>
          </p:nvPr>
        </p:nvGraphicFramePr>
        <p:xfrm>
          <a:off x="0" y="1"/>
          <a:ext cx="15120000" cy="965592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0918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Alakourtti Airbase, DRKTGT011</a:t>
                      </a:r>
                    </a:p>
                    <a:p>
                      <a:pPr marL="0" lvl="0" indent="0" algn="l" rtl="0">
                        <a:spcBef>
                          <a:spcPts val="0"/>
                        </a:spcBef>
                        <a:spcAft>
                          <a:spcPts val="0"/>
                        </a:spcAft>
                        <a:buNone/>
                      </a:pPr>
                      <a:r>
                        <a:rPr lang="fr" sz="2000" b="1"/>
                        <a:t>FACILITY </a:t>
                      </a:r>
                      <a:r>
                        <a:rPr lang="fr" sz="2000" b="1" dirty="0"/>
                        <a:t>OUTLINE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991547">
                <a:tc vMerge="1">
                  <a:txBody>
                    <a:bodyPr/>
                    <a:lstStyle/>
                    <a:p>
                      <a:endParaRPr lang="nb-NO"/>
                    </a:p>
                  </a:txBody>
                  <a:tcPr/>
                </a:tc>
                <a:tc>
                  <a:txBody>
                    <a:bodyPr/>
                    <a:lstStyle/>
                    <a:p>
                      <a:pPr marL="0" lvl="0" indent="0" algn="l" rtl="0">
                        <a:spcBef>
                          <a:spcPts val="0"/>
                        </a:spcBef>
                        <a:spcAft>
                          <a:spcPts val="0"/>
                        </a:spcAft>
                        <a:buNone/>
                      </a:pPr>
                      <a:r>
                        <a:rPr lang="hu-HU" sz="1500" b="1"/>
                        <a:t>BE: DRKTGT011   CATCODE: 4</a:t>
                      </a:r>
                    </a:p>
                    <a:p>
                      <a:pPr marL="0" lvl="0" indent="0" algn="l" rtl="0">
                        <a:spcBef>
                          <a:spcPts val="0"/>
                        </a:spcBef>
                        <a:spcAft>
                          <a:spcPts val="0"/>
                        </a:spcAft>
                        <a:buNone/>
                      </a:pPr>
                      <a:r>
                        <a:rPr lang="pt-BR" sz="1500" b="1"/>
                        <a:t>MIDB GEO: [N 66 58.417] [E030 20.992] 548FT</a:t>
                      </a:r>
                      <a:endParaRPr lang="hu-HU" sz="1500" b="1"/>
                    </a:p>
                    <a:p>
                      <a:pPr marL="0" lvl="0" indent="0" algn="l" rtl="0">
                        <a:spcBef>
                          <a:spcPts val="0"/>
                        </a:spcBef>
                        <a:spcAft>
                          <a:spcPts val="0"/>
                        </a:spcAft>
                        <a:buNone/>
                      </a:pPr>
                      <a:r>
                        <a:rPr lang="hu-HU" sz="1500" b="1"/>
                        <a:t>ICOD: 2011-07-01</a:t>
                      </a:r>
                      <a:r>
                        <a:rPr lang="hu-HU" sz="1500" b="1" baseline="0"/>
                        <a:t> </a:t>
                      </a:r>
                      <a:r>
                        <a:rPr lang="hu-HU" sz="1500" b="1"/>
                        <a:t>DOI: 2011-05-12</a:t>
                      </a:r>
                      <a:endParaRPr lang="hu-HU"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7871928">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sp>
        <p:nvSpPr>
          <p:cNvPr id="15" name="Rektangel 14"/>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6" name="Google Shape;67;p14">
            <a:extLst>
              <a:ext uri="{FF2B5EF4-FFF2-40B4-BE49-F238E27FC236}">
                <a16:creationId xmlns:a16="http://schemas.microsoft.com/office/drawing/2014/main" id="{87EBA500-6EDC-D7BD-6BC7-C5E353B3B9FA}"/>
              </a:ext>
            </a:extLst>
          </p:cNvPr>
          <p:cNvSpPr txBox="1"/>
          <p:nvPr/>
        </p:nvSpPr>
        <p:spPr>
          <a:xfrm>
            <a:off x="5689775" y="3033317"/>
            <a:ext cx="1869900"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Alakourtti Airbase</a:t>
            </a:r>
            <a:endParaRPr b="1">
              <a:solidFill>
                <a:schemeClr val="dk1"/>
              </a:solidFill>
            </a:endParaRPr>
          </a:p>
          <a:p>
            <a:pPr marL="0" lvl="0" indent="0" algn="l" rtl="0">
              <a:spcBef>
                <a:spcPts val="0"/>
              </a:spcBef>
              <a:spcAft>
                <a:spcPts val="0"/>
              </a:spcAft>
              <a:buClr>
                <a:schemeClr val="dk1"/>
              </a:buClr>
              <a:buSzPts val="1100"/>
              <a:buFont typeface="Arial"/>
              <a:buNone/>
            </a:pPr>
            <a:r>
              <a:rPr lang="hu-HU" sz="1400" b="1"/>
              <a:t>DRKTGT011</a:t>
            </a:r>
            <a:endParaRPr b="1">
              <a:solidFill>
                <a:schemeClr val="dk1"/>
              </a:solidFill>
            </a:endParaRPr>
          </a:p>
        </p:txBody>
      </p:sp>
      <p:sp>
        <p:nvSpPr>
          <p:cNvPr id="10" name="Rektangel 11">
            <a:extLst>
              <a:ext uri="{FF2B5EF4-FFF2-40B4-BE49-F238E27FC236}">
                <a16:creationId xmlns:a16="http://schemas.microsoft.com/office/drawing/2014/main" id="{1BEE64B2-0968-F0A7-DC2A-F2D2826584C5}"/>
              </a:ext>
            </a:extLst>
          </p:cNvPr>
          <p:cNvSpPr/>
          <p:nvPr/>
        </p:nvSpPr>
        <p:spPr>
          <a:xfrm>
            <a:off x="10183142" y="141041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zabadkézi sokszög: alakzat 6">
            <a:extLst>
              <a:ext uri="{FF2B5EF4-FFF2-40B4-BE49-F238E27FC236}">
                <a16:creationId xmlns:a16="http://schemas.microsoft.com/office/drawing/2014/main" id="{A9277867-F1B5-6E48-B633-4C63AABA7B97}"/>
              </a:ext>
            </a:extLst>
          </p:cNvPr>
          <p:cNvSpPr/>
          <p:nvPr/>
        </p:nvSpPr>
        <p:spPr>
          <a:xfrm rot="169467">
            <a:off x="6142752" y="4439660"/>
            <a:ext cx="2393542" cy="1592604"/>
          </a:xfrm>
          <a:custGeom>
            <a:avLst/>
            <a:gdLst>
              <a:gd name="connsiteX0" fmla="*/ 0 w 11461072"/>
              <a:gd name="connsiteY0" fmla="*/ 1882066 h 7625918"/>
              <a:gd name="connsiteX1" fmla="*/ 8780015 w 11461072"/>
              <a:gd name="connsiteY1" fmla="*/ 6312023 h 7625918"/>
              <a:gd name="connsiteX2" fmla="*/ 8238477 w 11461072"/>
              <a:gd name="connsiteY2" fmla="*/ 7226423 h 7625918"/>
              <a:gd name="connsiteX3" fmla="*/ 9650027 w 11461072"/>
              <a:gd name="connsiteY3" fmla="*/ 7625918 h 7625918"/>
              <a:gd name="connsiteX4" fmla="*/ 11461072 w 11461072"/>
              <a:gd name="connsiteY4" fmla="*/ 4270159 h 7625918"/>
              <a:gd name="connsiteX5" fmla="*/ 3923930 w 11461072"/>
              <a:gd name="connsiteY5" fmla="*/ 1189608 h 7625918"/>
              <a:gd name="connsiteX6" fmla="*/ 4438835 w 11461072"/>
              <a:gd name="connsiteY6" fmla="*/ 435006 h 7625918"/>
              <a:gd name="connsiteX7" fmla="*/ 3346881 w 11461072"/>
              <a:gd name="connsiteY7" fmla="*/ 0 h 7625918"/>
              <a:gd name="connsiteX8" fmla="*/ 843378 w 11461072"/>
              <a:gd name="connsiteY8" fmla="*/ 550416 h 7625918"/>
              <a:gd name="connsiteX9" fmla="*/ 0 w 11461072"/>
              <a:gd name="connsiteY9" fmla="*/ 1882066 h 762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61072" h="7625918">
                <a:moveTo>
                  <a:pt x="0" y="1882066"/>
                </a:moveTo>
                <a:lnTo>
                  <a:pt x="8780015" y="6312023"/>
                </a:lnTo>
                <a:lnTo>
                  <a:pt x="8238477" y="7226423"/>
                </a:lnTo>
                <a:lnTo>
                  <a:pt x="9650027" y="7625918"/>
                </a:lnTo>
                <a:lnTo>
                  <a:pt x="11461072" y="4270159"/>
                </a:lnTo>
                <a:lnTo>
                  <a:pt x="3923930" y="1189608"/>
                </a:lnTo>
                <a:lnTo>
                  <a:pt x="4438835" y="435006"/>
                </a:lnTo>
                <a:lnTo>
                  <a:pt x="3346881" y="0"/>
                </a:lnTo>
                <a:lnTo>
                  <a:pt x="843378" y="550416"/>
                </a:lnTo>
                <a:lnTo>
                  <a:pt x="0" y="1882066"/>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31" name="Kép 130">
            <a:extLst>
              <a:ext uri="{FF2B5EF4-FFF2-40B4-BE49-F238E27FC236}">
                <a16:creationId xmlns:a16="http://schemas.microsoft.com/office/drawing/2014/main" id="{FB4E07AC-D0B1-C48E-B945-F6A8C5145C6D}"/>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3000"/>
                    </a14:imgEffect>
                    <a14:imgEffect>
                      <a14:colorTemperature colorTemp="9934"/>
                    </a14:imgEffect>
                    <a14:imgEffect>
                      <a14:saturation sat="0"/>
                    </a14:imgEffect>
                    <a14:imgEffect>
                      <a14:brightnessContrast bright="-16000" contrast="50000"/>
                    </a14:imgEffect>
                  </a14:imgLayer>
                </a14:imgProps>
              </a:ext>
            </a:extLst>
          </a:blip>
          <a:stretch>
            <a:fillRect/>
          </a:stretch>
        </p:blipFill>
        <p:spPr>
          <a:xfrm>
            <a:off x="0" y="1880487"/>
            <a:ext cx="15119350" cy="8504634"/>
          </a:xfrm>
          <a:prstGeom prst="rect">
            <a:avLst/>
          </a:prstGeom>
          <a:effectLst>
            <a:glow>
              <a:schemeClr val="accent1"/>
            </a:glow>
          </a:effectLst>
        </p:spPr>
      </p:pic>
      <p:graphicFrame>
        <p:nvGraphicFramePr>
          <p:cNvPr id="156" name="Google Shape;156;p20"/>
          <p:cNvGraphicFramePr/>
          <p:nvPr>
            <p:extLst>
              <p:ext uri="{D42A27DB-BD31-4B8C-83A1-F6EECF244321}">
                <p14:modId xmlns:p14="http://schemas.microsoft.com/office/powerpoint/2010/main" val="1054333603"/>
              </p:ext>
            </p:extLst>
          </p:nvPr>
        </p:nvGraphicFramePr>
        <p:xfrm>
          <a:off x="0" y="0"/>
          <a:ext cx="15120000" cy="1900409"/>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Alakourtti Airbase, DRKTGT011</a:t>
                      </a:r>
                    </a:p>
                    <a:p>
                      <a:pPr marL="0" lvl="0" indent="0" algn="l" rtl="0">
                        <a:spcBef>
                          <a:spcPts val="0"/>
                        </a:spcBef>
                        <a:spcAft>
                          <a:spcPts val="0"/>
                        </a:spcAft>
                        <a:buNone/>
                      </a:pPr>
                      <a:r>
                        <a:rPr lang="fr" sz="2000" b="1"/>
                        <a:t>JOINT </a:t>
                      </a:r>
                      <a:r>
                        <a:rPr lang="fr" sz="2000" b="1" dirty="0"/>
                        <a:t>DESIRED POINT OF IMPACT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hu-HU" sz="1500" b="1"/>
                        <a:t>BE: DRKTGT011   CATCODE: 4</a:t>
                      </a:r>
                    </a:p>
                    <a:p>
                      <a:pPr marL="0" lvl="0" indent="0" algn="l" rtl="0">
                        <a:spcBef>
                          <a:spcPts val="0"/>
                        </a:spcBef>
                        <a:spcAft>
                          <a:spcPts val="0"/>
                        </a:spcAft>
                        <a:buNone/>
                      </a:pPr>
                      <a:r>
                        <a:rPr lang="pt-BR" sz="1500" b="1"/>
                        <a:t>MIDB GEO: [N 66 58.417] [E030 20.992] 548FT</a:t>
                      </a:r>
                      <a:endParaRPr lang="hu-HU" sz="1500" b="1"/>
                    </a:p>
                    <a:p>
                      <a:pPr marL="0" lvl="0" indent="0" algn="l" rtl="0">
                        <a:spcBef>
                          <a:spcPts val="0"/>
                        </a:spcBef>
                        <a:spcAft>
                          <a:spcPts val="0"/>
                        </a:spcAft>
                        <a:buNone/>
                      </a:pPr>
                      <a:r>
                        <a:rPr lang="hu-HU" sz="1500" b="1"/>
                        <a:t>ICOD: 2011-07-01</a:t>
                      </a:r>
                      <a:r>
                        <a:rPr lang="hu-HU" sz="1500" b="1" baseline="0"/>
                        <a:t> </a:t>
                      </a:r>
                      <a:r>
                        <a:rPr lang="hu-HU" sz="1500" b="1"/>
                        <a:t>DOI: 2011-05-12</a:t>
                      </a:r>
                      <a:endParaRPr lang="hu-HU"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sp>
        <p:nvSpPr>
          <p:cNvPr id="169" name="Google Shape;169;p20"/>
          <p:cNvSpPr txBox="1"/>
          <p:nvPr/>
        </p:nvSpPr>
        <p:spPr>
          <a:xfrm>
            <a:off x="7456131" y="1880253"/>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DRKTGT011B</a:t>
            </a:r>
            <a:endParaRPr sz="1000" b="1"/>
          </a:p>
          <a:p>
            <a:pPr marL="0" lvl="0" indent="0" algn="l" rtl="0">
              <a:spcBef>
                <a:spcPts val="0"/>
              </a:spcBef>
              <a:spcAft>
                <a:spcPts val="0"/>
              </a:spcAft>
              <a:buNone/>
            </a:pPr>
            <a:r>
              <a:rPr lang="nb-NO" sz="1000" b="1"/>
              <a:t> Ammo Storage</a:t>
            </a:r>
            <a:endParaRPr lang="hu-HU" sz="1000" b="1"/>
          </a:p>
          <a:p>
            <a:pPr marL="0" lvl="0" indent="0" algn="l" rtl="0">
              <a:spcBef>
                <a:spcPts val="0"/>
              </a:spcBef>
              <a:spcAft>
                <a:spcPts val="0"/>
              </a:spcAft>
              <a:buNone/>
            </a:pPr>
            <a:r>
              <a:rPr lang="hu-HU" sz="1000" b="1"/>
              <a:t>N 67 10.156 E 032 23.567</a:t>
            </a:r>
            <a:r>
              <a:rPr lang="fr" sz="1000" b="1"/>
              <a:t> </a:t>
            </a:r>
            <a:endParaRPr lang="fr" sz="1000" b="1" dirty="0"/>
          </a:p>
          <a:p>
            <a:pPr marL="0" lvl="0" indent="0" algn="l" rtl="0">
              <a:spcBef>
                <a:spcPts val="0"/>
              </a:spcBef>
              <a:spcAft>
                <a:spcPts val="0"/>
              </a:spcAft>
              <a:buNone/>
            </a:pPr>
            <a:r>
              <a:rPr lang="fr" sz="1000" b="1" dirty="0"/>
              <a:t>DPI MSL</a:t>
            </a:r>
            <a:r>
              <a:rPr lang="fr" sz="1000" b="1"/>
              <a:t>: </a:t>
            </a:r>
            <a:r>
              <a:rPr lang="hu-HU" sz="1000" b="1"/>
              <a:t>126</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71" name="Google Shape;171;p20"/>
          <p:cNvSpPr txBox="1"/>
          <p:nvPr/>
        </p:nvSpPr>
        <p:spPr>
          <a:xfrm>
            <a:off x="4888827" y="1885935"/>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DRKTGT011A</a:t>
            </a:r>
            <a:endParaRPr sz="1000" b="1"/>
          </a:p>
          <a:p>
            <a:pPr marL="0" lvl="0" indent="0" algn="l" rtl="0">
              <a:spcBef>
                <a:spcPts val="0"/>
              </a:spcBef>
              <a:spcAft>
                <a:spcPts val="0"/>
              </a:spcAft>
              <a:buNone/>
            </a:pPr>
            <a:r>
              <a:rPr lang="nb-NO" sz="1000" b="1"/>
              <a:t>Ammo Storage</a:t>
            </a:r>
            <a:endParaRPr lang="hu-HU" sz="1000" b="1"/>
          </a:p>
          <a:p>
            <a:pPr marL="0" lvl="0" indent="0" algn="l" rtl="0">
              <a:spcBef>
                <a:spcPts val="0"/>
              </a:spcBef>
              <a:spcAft>
                <a:spcPts val="0"/>
              </a:spcAft>
              <a:buNone/>
            </a:pPr>
            <a:r>
              <a:rPr lang="hu-HU" sz="1000" b="1"/>
              <a:t>N 67 10.254 E 032 23.618</a:t>
            </a:r>
            <a:endParaRPr lang="fr" sz="1000" b="1" dirty="0"/>
          </a:p>
          <a:p>
            <a:pPr marL="0" lvl="0" indent="0" algn="l" rtl="0">
              <a:spcBef>
                <a:spcPts val="0"/>
              </a:spcBef>
              <a:spcAft>
                <a:spcPts val="0"/>
              </a:spcAft>
              <a:buNone/>
            </a:pPr>
            <a:r>
              <a:rPr lang="fr" sz="1000" b="1" dirty="0"/>
              <a:t>DPI MSL</a:t>
            </a:r>
            <a:r>
              <a:rPr lang="fr" sz="1000" b="1"/>
              <a:t>: </a:t>
            </a:r>
            <a:r>
              <a:rPr lang="hu-HU" sz="1000" b="1"/>
              <a:t>132</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0" y="1885253"/>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sp>
        <p:nvSpPr>
          <p:cNvPr id="27" name="Rektangel 26"/>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5">
            <a:extLst>
              <a:ext uri="{FF2B5EF4-FFF2-40B4-BE49-F238E27FC236}">
                <a16:creationId xmlns:a16="http://schemas.microsoft.com/office/drawing/2014/main" id="{9689C963-FBFE-F6A6-8CB8-ED90E7F3E0DA}"/>
              </a:ext>
            </a:extLst>
          </p:cNvPr>
          <p:cNvGrpSpPr/>
          <p:nvPr/>
        </p:nvGrpSpPr>
        <p:grpSpPr>
          <a:xfrm>
            <a:off x="168026" y="2535249"/>
            <a:ext cx="559046" cy="692832"/>
            <a:chOff x="15526400" y="3343535"/>
            <a:chExt cx="1172983" cy="1324523"/>
          </a:xfrm>
        </p:grpSpPr>
        <p:sp>
          <p:nvSpPr>
            <p:cNvPr id="2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Google Shape;170;p20">
            <a:extLst>
              <a:ext uri="{FF2B5EF4-FFF2-40B4-BE49-F238E27FC236}">
                <a16:creationId xmlns:a16="http://schemas.microsoft.com/office/drawing/2014/main" id="{5CBED615-7D72-40D2-F66D-19812AF34AE2}"/>
              </a:ext>
            </a:extLst>
          </p:cNvPr>
          <p:cNvSpPr txBox="1"/>
          <p:nvPr/>
        </p:nvSpPr>
        <p:spPr>
          <a:xfrm>
            <a:off x="12538964" y="1896534"/>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DRKTGT011D</a:t>
            </a:r>
            <a:endParaRPr sz="1000" b="1"/>
          </a:p>
          <a:p>
            <a:pPr marL="0" lvl="0" indent="0" algn="l" rtl="0">
              <a:spcBef>
                <a:spcPts val="0"/>
              </a:spcBef>
              <a:spcAft>
                <a:spcPts val="0"/>
              </a:spcAft>
              <a:buNone/>
            </a:pPr>
            <a:r>
              <a:rPr lang="nb-NO" sz="1000" b="1"/>
              <a:t>Fuel Storage</a:t>
            </a:r>
            <a:endParaRPr lang="hu-HU" sz="1000" b="1"/>
          </a:p>
          <a:p>
            <a:pPr marL="0" lvl="0" indent="0" algn="l" rtl="0">
              <a:spcBef>
                <a:spcPts val="0"/>
              </a:spcBef>
              <a:spcAft>
                <a:spcPts val="0"/>
              </a:spcAft>
              <a:buNone/>
            </a:pPr>
            <a:r>
              <a:rPr lang="hu-HU" sz="1000" b="1"/>
              <a:t>N 67 10.070 E 032 23.297</a:t>
            </a:r>
            <a:endParaRPr lang="fr" sz="1000" b="1" dirty="0"/>
          </a:p>
          <a:p>
            <a:pPr marL="0" lvl="0" indent="0" algn="l" rtl="0">
              <a:spcBef>
                <a:spcPts val="0"/>
              </a:spcBef>
              <a:spcAft>
                <a:spcPts val="0"/>
              </a:spcAft>
              <a:buNone/>
            </a:pPr>
            <a:r>
              <a:rPr lang="fr" sz="1000" b="1" dirty="0"/>
              <a:t>DPI MSL</a:t>
            </a:r>
            <a:r>
              <a:rPr lang="fr" sz="1000" b="1"/>
              <a:t>: </a:t>
            </a:r>
            <a:r>
              <a:rPr lang="hu-HU" sz="1000" b="1"/>
              <a:t>104</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3" name="Google Shape;170;p20">
            <a:extLst>
              <a:ext uri="{FF2B5EF4-FFF2-40B4-BE49-F238E27FC236}">
                <a16:creationId xmlns:a16="http://schemas.microsoft.com/office/drawing/2014/main" id="{1195AC98-AD20-2A72-9D0C-1FBB6F8E6796}"/>
              </a:ext>
            </a:extLst>
          </p:cNvPr>
          <p:cNvSpPr txBox="1"/>
          <p:nvPr/>
        </p:nvSpPr>
        <p:spPr>
          <a:xfrm>
            <a:off x="12538964" y="2674279"/>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DRKTGT011E</a:t>
            </a:r>
            <a:endParaRPr sz="1000" b="1"/>
          </a:p>
          <a:p>
            <a:pPr marL="0" lvl="0" indent="0" algn="l" rtl="0">
              <a:spcBef>
                <a:spcPts val="0"/>
              </a:spcBef>
              <a:spcAft>
                <a:spcPts val="0"/>
              </a:spcAft>
              <a:buNone/>
            </a:pPr>
            <a:r>
              <a:rPr lang="hu-HU" sz="1000" b="1"/>
              <a:t>Fuel Storage</a:t>
            </a:r>
          </a:p>
          <a:p>
            <a:pPr marL="0" lvl="0" indent="0" algn="l" rtl="0">
              <a:spcBef>
                <a:spcPts val="0"/>
              </a:spcBef>
              <a:spcAft>
                <a:spcPts val="0"/>
              </a:spcAft>
              <a:buNone/>
            </a:pPr>
            <a:r>
              <a:rPr lang="hu-HU" sz="1000" b="1"/>
              <a:t>N 67 10.447 E 032 23.838</a:t>
            </a:r>
            <a:endParaRPr lang="fr" sz="1000" b="1" dirty="0"/>
          </a:p>
          <a:p>
            <a:pPr marL="0" lvl="0" indent="0" algn="l" rtl="0">
              <a:spcBef>
                <a:spcPts val="0"/>
              </a:spcBef>
              <a:spcAft>
                <a:spcPts val="0"/>
              </a:spcAft>
              <a:buNone/>
            </a:pPr>
            <a:r>
              <a:rPr lang="fr" sz="1000" b="1" dirty="0"/>
              <a:t>DPI MSL</a:t>
            </a:r>
            <a:r>
              <a:rPr lang="fr" sz="1000" b="1"/>
              <a:t>: </a:t>
            </a:r>
            <a:r>
              <a:rPr lang="hu-HU" sz="1000" b="1"/>
              <a:t>163</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4" name="Google Shape;170;p20">
            <a:extLst>
              <a:ext uri="{FF2B5EF4-FFF2-40B4-BE49-F238E27FC236}">
                <a16:creationId xmlns:a16="http://schemas.microsoft.com/office/drawing/2014/main" id="{8A342697-E200-05B3-4821-75B61115BCB9}"/>
              </a:ext>
            </a:extLst>
          </p:cNvPr>
          <p:cNvSpPr txBox="1"/>
          <p:nvPr/>
        </p:nvSpPr>
        <p:spPr>
          <a:xfrm>
            <a:off x="12540590" y="3439908"/>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DRKTGT011F</a:t>
            </a:r>
            <a:endParaRPr sz="1000" b="1"/>
          </a:p>
          <a:p>
            <a:pPr marL="0" lvl="0" indent="0" algn="l" rtl="0">
              <a:spcBef>
                <a:spcPts val="0"/>
              </a:spcBef>
              <a:spcAft>
                <a:spcPts val="0"/>
              </a:spcAft>
              <a:buNone/>
            </a:pPr>
            <a:r>
              <a:rPr lang="hu-HU" sz="1000" b="1"/>
              <a:t>RWY EAST</a:t>
            </a:r>
          </a:p>
          <a:p>
            <a:pPr marL="0" lvl="0" indent="0" algn="l" rtl="0">
              <a:spcBef>
                <a:spcPts val="0"/>
              </a:spcBef>
              <a:spcAft>
                <a:spcPts val="0"/>
              </a:spcAft>
              <a:buNone/>
            </a:pPr>
            <a:r>
              <a:rPr lang="hu-HU" sz="1000" b="1"/>
              <a:t>N 67 10.189 E 032 23.369</a:t>
            </a:r>
            <a:endParaRPr lang="fr" sz="1000" b="1"/>
          </a:p>
          <a:p>
            <a:pPr marL="0" lvl="0" indent="0" algn="l" rtl="0">
              <a:spcBef>
                <a:spcPts val="0"/>
              </a:spcBef>
              <a:spcAft>
                <a:spcPts val="0"/>
              </a:spcAft>
              <a:buNone/>
            </a:pPr>
            <a:r>
              <a:rPr lang="fr" sz="1000" b="1"/>
              <a:t>DPI </a:t>
            </a:r>
            <a:r>
              <a:rPr lang="fr" sz="1000" b="1" dirty="0"/>
              <a:t>MSL</a:t>
            </a:r>
            <a:r>
              <a:rPr lang="fr" sz="1000" b="1"/>
              <a:t>: </a:t>
            </a:r>
            <a:r>
              <a:rPr lang="hu-HU" sz="1000" b="1"/>
              <a:t>117</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5" name="Google Shape;170;p20">
            <a:extLst>
              <a:ext uri="{FF2B5EF4-FFF2-40B4-BE49-F238E27FC236}">
                <a16:creationId xmlns:a16="http://schemas.microsoft.com/office/drawing/2014/main" id="{FE900C2E-4086-384F-DF0C-36BA62217C7F}"/>
              </a:ext>
            </a:extLst>
          </p:cNvPr>
          <p:cNvSpPr txBox="1"/>
          <p:nvPr/>
        </p:nvSpPr>
        <p:spPr>
          <a:xfrm>
            <a:off x="12540590" y="4210366"/>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DRKTGT011G</a:t>
            </a:r>
            <a:endParaRPr sz="1000" b="1"/>
          </a:p>
          <a:p>
            <a:pPr marL="0" lvl="0" indent="0" algn="l" rtl="0">
              <a:spcBef>
                <a:spcPts val="0"/>
              </a:spcBef>
              <a:spcAft>
                <a:spcPts val="0"/>
              </a:spcAft>
              <a:buNone/>
            </a:pPr>
            <a:r>
              <a:rPr lang="nb-NO" sz="1000" b="1"/>
              <a:t>RWY </a:t>
            </a:r>
            <a:r>
              <a:rPr lang="hu-HU" sz="1000" b="1"/>
              <a:t>CTR</a:t>
            </a:r>
          </a:p>
          <a:p>
            <a:pPr marL="0" lvl="0" indent="0" algn="l" rtl="0">
              <a:spcBef>
                <a:spcPts val="0"/>
              </a:spcBef>
              <a:spcAft>
                <a:spcPts val="0"/>
              </a:spcAft>
              <a:buNone/>
            </a:pPr>
            <a:r>
              <a:rPr lang="hu-HU" sz="1000" b="1"/>
              <a:t>N 67 10.315 E 032 23.865</a:t>
            </a:r>
            <a:endParaRPr lang="fr" sz="1000" b="1" dirty="0"/>
          </a:p>
          <a:p>
            <a:pPr marL="0" lvl="0" indent="0" algn="l" rtl="0">
              <a:spcBef>
                <a:spcPts val="0"/>
              </a:spcBef>
              <a:spcAft>
                <a:spcPts val="0"/>
              </a:spcAft>
              <a:buNone/>
            </a:pPr>
            <a:r>
              <a:rPr lang="fr" sz="1000" b="1" dirty="0"/>
              <a:t>DPI MSL</a:t>
            </a:r>
            <a:r>
              <a:rPr lang="fr" sz="1000" b="1"/>
              <a:t>: </a:t>
            </a:r>
            <a:r>
              <a:rPr lang="hu-HU" sz="1000" b="1"/>
              <a:t>147</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6" name="Google Shape;170;p20">
            <a:extLst>
              <a:ext uri="{FF2B5EF4-FFF2-40B4-BE49-F238E27FC236}">
                <a16:creationId xmlns:a16="http://schemas.microsoft.com/office/drawing/2014/main" id="{BE57A160-BE64-D222-1EB5-A7F4D49C2BF6}"/>
              </a:ext>
            </a:extLst>
          </p:cNvPr>
          <p:cNvSpPr txBox="1"/>
          <p:nvPr/>
        </p:nvSpPr>
        <p:spPr>
          <a:xfrm>
            <a:off x="12540590" y="4976859"/>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DRKTGT011H</a:t>
            </a:r>
            <a:endParaRPr sz="1000" b="1"/>
          </a:p>
          <a:p>
            <a:pPr marL="0" lvl="0" indent="0" algn="l" rtl="0">
              <a:spcBef>
                <a:spcPts val="0"/>
              </a:spcBef>
              <a:spcAft>
                <a:spcPts val="0"/>
              </a:spcAft>
              <a:buNone/>
            </a:pPr>
            <a:r>
              <a:rPr lang="hu-HU" sz="1000" b="1"/>
              <a:t>RWY WEST</a:t>
            </a:r>
          </a:p>
          <a:p>
            <a:pPr marL="0" lvl="0" indent="0" algn="l" rtl="0">
              <a:spcBef>
                <a:spcPts val="0"/>
              </a:spcBef>
              <a:spcAft>
                <a:spcPts val="0"/>
              </a:spcAft>
              <a:buNone/>
            </a:pPr>
            <a:r>
              <a:rPr lang="hu-HU" sz="1000" b="1"/>
              <a:t>N 67 10.085 E 032 23.902</a:t>
            </a:r>
            <a:endParaRPr lang="fr" sz="1000" b="1" dirty="0"/>
          </a:p>
          <a:p>
            <a:pPr marL="0" lvl="0" indent="0" algn="l" rtl="0">
              <a:spcBef>
                <a:spcPts val="0"/>
              </a:spcBef>
              <a:spcAft>
                <a:spcPts val="0"/>
              </a:spcAft>
              <a:buNone/>
            </a:pPr>
            <a:r>
              <a:rPr lang="fr" sz="1000" b="1" dirty="0"/>
              <a:t>DPI MSL</a:t>
            </a:r>
            <a:r>
              <a:rPr lang="fr" sz="1000" b="1"/>
              <a:t>: </a:t>
            </a:r>
            <a:r>
              <a:rPr lang="hu-HU" sz="1000" b="1"/>
              <a:t>125</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7" name="Google Shape;170;p20">
            <a:extLst>
              <a:ext uri="{FF2B5EF4-FFF2-40B4-BE49-F238E27FC236}">
                <a16:creationId xmlns:a16="http://schemas.microsoft.com/office/drawing/2014/main" id="{3208014E-09CE-E0EA-B856-22D6A699E070}"/>
              </a:ext>
            </a:extLst>
          </p:cNvPr>
          <p:cNvSpPr txBox="1"/>
          <p:nvPr/>
        </p:nvSpPr>
        <p:spPr>
          <a:xfrm>
            <a:off x="12540590" y="5743352"/>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pt-BR" sz="1000" b="1"/>
              <a:t>DPI: DRKTGT011</a:t>
            </a:r>
            <a:r>
              <a:rPr lang="hu-HU" sz="1000" b="1"/>
              <a:t>I</a:t>
            </a:r>
            <a:endParaRPr lang="pt-BR" sz="1000" b="1"/>
          </a:p>
          <a:p>
            <a:pPr marL="0" lvl="0" indent="0" algn="l" rtl="0">
              <a:spcBef>
                <a:spcPts val="0"/>
              </a:spcBef>
              <a:spcAft>
                <a:spcPts val="0"/>
              </a:spcAft>
              <a:buNone/>
            </a:pPr>
            <a:r>
              <a:rPr lang="hu-HU" sz="1000" b="1"/>
              <a:t>FUEL STORAGE</a:t>
            </a:r>
            <a:endParaRPr lang="pt-BR" sz="1000" b="1"/>
          </a:p>
          <a:p>
            <a:pPr marL="0" lvl="0" indent="0" algn="l" rtl="0">
              <a:spcBef>
                <a:spcPts val="0"/>
              </a:spcBef>
              <a:spcAft>
                <a:spcPts val="0"/>
              </a:spcAft>
              <a:buNone/>
            </a:pPr>
            <a:r>
              <a:rPr lang="pt-BR" sz="1000" b="1"/>
              <a:t>N 67 10.</a:t>
            </a:r>
            <a:r>
              <a:rPr lang="hu-HU" sz="1000" b="1"/>
              <a:t>067</a:t>
            </a:r>
            <a:r>
              <a:rPr lang="pt-BR" sz="1000" b="1"/>
              <a:t> E 032 23.</a:t>
            </a:r>
            <a:r>
              <a:rPr lang="hu-HU" sz="1000" b="1"/>
              <a:t>914</a:t>
            </a:r>
            <a:endParaRPr lang="pt-BR" sz="1000" b="1"/>
          </a:p>
          <a:p>
            <a:pPr marL="0" lvl="0" indent="0" algn="l" rtl="0">
              <a:spcBef>
                <a:spcPts val="0"/>
              </a:spcBef>
              <a:spcAft>
                <a:spcPts val="0"/>
              </a:spcAft>
              <a:buNone/>
            </a:pPr>
            <a:r>
              <a:rPr lang="pt-BR" sz="1000" b="1"/>
              <a:t>DPI MSL: 125 FT</a:t>
            </a:r>
          </a:p>
          <a:p>
            <a:pPr marL="0" lvl="0" indent="0" algn="l" rtl="0">
              <a:spcBef>
                <a:spcPts val="0"/>
              </a:spcBef>
              <a:spcAft>
                <a:spcPts val="0"/>
              </a:spcAft>
              <a:buNone/>
            </a:pPr>
            <a:endParaRPr lang="pt-BR" sz="1000" b="1"/>
          </a:p>
          <a:p>
            <a:pPr marL="0" lvl="0" indent="0" algn="l" rtl="0">
              <a:spcBef>
                <a:spcPts val="0"/>
              </a:spcBef>
              <a:spcAft>
                <a:spcPts val="0"/>
              </a:spcAft>
              <a:buNone/>
            </a:pPr>
            <a:endParaRPr lang="pt-BR" sz="1000" b="1"/>
          </a:p>
          <a:p>
            <a:pPr marL="0" lvl="0" indent="0" algn="l" rtl="0">
              <a:spcBef>
                <a:spcPts val="0"/>
              </a:spcBef>
              <a:spcAft>
                <a:spcPts val="0"/>
              </a:spcAft>
              <a:buNone/>
            </a:pPr>
            <a:endParaRPr lang="pt-BR" sz="1000" b="1"/>
          </a:p>
          <a:p>
            <a:pPr marL="0" lvl="0" indent="0" algn="l" rtl="0">
              <a:spcBef>
                <a:spcPts val="0"/>
              </a:spcBef>
              <a:spcAft>
                <a:spcPts val="0"/>
              </a:spcAft>
              <a:buNone/>
            </a:pPr>
            <a:endParaRPr lang="pt-BR" sz="1000" b="1"/>
          </a:p>
        </p:txBody>
      </p:sp>
      <p:sp>
        <p:nvSpPr>
          <p:cNvPr id="9" name="Google Shape;169;p20">
            <a:extLst>
              <a:ext uri="{FF2B5EF4-FFF2-40B4-BE49-F238E27FC236}">
                <a16:creationId xmlns:a16="http://schemas.microsoft.com/office/drawing/2014/main" id="{241CEECD-5BE6-2733-A71C-D9BEDA106E62}"/>
              </a:ext>
            </a:extLst>
          </p:cNvPr>
          <p:cNvSpPr txBox="1"/>
          <p:nvPr/>
        </p:nvSpPr>
        <p:spPr>
          <a:xfrm>
            <a:off x="9996231" y="1880253"/>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DRKTGT011C</a:t>
            </a:r>
            <a:endParaRPr sz="1000" b="1"/>
          </a:p>
          <a:p>
            <a:pPr marL="0" lvl="0" indent="0" algn="l" rtl="0">
              <a:spcBef>
                <a:spcPts val="0"/>
              </a:spcBef>
              <a:spcAft>
                <a:spcPts val="0"/>
              </a:spcAft>
              <a:buNone/>
            </a:pPr>
            <a:r>
              <a:rPr lang="nb-NO" sz="1000" b="1"/>
              <a:t>Ammo Storage</a:t>
            </a:r>
            <a:endParaRPr lang="hu-HU" sz="1000" b="1"/>
          </a:p>
          <a:p>
            <a:pPr marL="0" lvl="0" indent="0" algn="l" rtl="0">
              <a:spcBef>
                <a:spcPts val="0"/>
              </a:spcBef>
              <a:spcAft>
                <a:spcPts val="0"/>
              </a:spcAft>
              <a:buNone/>
            </a:pPr>
            <a:r>
              <a:rPr lang="hu-HU" sz="1000" b="1"/>
              <a:t>N 67 10.140 E 032 23.543</a:t>
            </a:r>
            <a:endParaRPr lang="fr" sz="1000" b="1" dirty="0"/>
          </a:p>
          <a:p>
            <a:pPr marL="0" lvl="0" indent="0" algn="l" rtl="0">
              <a:spcBef>
                <a:spcPts val="0"/>
              </a:spcBef>
              <a:spcAft>
                <a:spcPts val="0"/>
              </a:spcAft>
              <a:buNone/>
            </a:pPr>
            <a:r>
              <a:rPr lang="fr" sz="1000" b="1" dirty="0"/>
              <a:t>DPI MSL</a:t>
            </a:r>
            <a:r>
              <a:rPr lang="fr" sz="1000" b="1"/>
              <a:t>: </a:t>
            </a:r>
            <a:r>
              <a:rPr lang="hu-HU" sz="1000" b="1"/>
              <a:t>126</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5" name="Google Shape;67;p14">
            <a:extLst>
              <a:ext uri="{FF2B5EF4-FFF2-40B4-BE49-F238E27FC236}">
                <a16:creationId xmlns:a16="http://schemas.microsoft.com/office/drawing/2014/main" id="{3CF5E6F3-B24E-F33F-4935-476B5CEA8079}"/>
              </a:ext>
            </a:extLst>
          </p:cNvPr>
          <p:cNvSpPr txBox="1"/>
          <p:nvPr/>
        </p:nvSpPr>
        <p:spPr>
          <a:xfrm>
            <a:off x="8189871" y="4785308"/>
            <a:ext cx="1806360" cy="617841"/>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DPI A,B,C</a:t>
            </a:r>
          </a:p>
          <a:p>
            <a:pPr marL="0" lvl="0" indent="0" algn="l" rtl="0">
              <a:spcBef>
                <a:spcPts val="0"/>
              </a:spcBef>
              <a:spcAft>
                <a:spcPts val="0"/>
              </a:spcAft>
              <a:buClr>
                <a:schemeClr val="dk1"/>
              </a:buClr>
              <a:buSzPts val="1100"/>
              <a:buFont typeface="Arial"/>
              <a:buNone/>
            </a:pPr>
            <a:r>
              <a:rPr lang="hu-HU" b="1">
                <a:solidFill>
                  <a:schemeClr val="dk1"/>
                </a:solidFill>
              </a:rPr>
              <a:t>GRASS COVERED</a:t>
            </a:r>
            <a:endParaRPr b="1">
              <a:solidFill>
                <a:schemeClr val="dk1"/>
              </a:solidFill>
            </a:endParaRPr>
          </a:p>
        </p:txBody>
      </p:sp>
      <p:sp>
        <p:nvSpPr>
          <p:cNvPr id="18" name="Google Shape;67;p14">
            <a:extLst>
              <a:ext uri="{FF2B5EF4-FFF2-40B4-BE49-F238E27FC236}">
                <a16:creationId xmlns:a16="http://schemas.microsoft.com/office/drawing/2014/main" id="{A456B7CD-480E-F1C3-B31E-0CEECD732607}"/>
              </a:ext>
            </a:extLst>
          </p:cNvPr>
          <p:cNvSpPr txBox="1"/>
          <p:nvPr/>
        </p:nvSpPr>
        <p:spPr>
          <a:xfrm>
            <a:off x="9906871" y="6039824"/>
            <a:ext cx="671293" cy="3498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DPI D</a:t>
            </a:r>
            <a:endParaRPr b="1">
              <a:solidFill>
                <a:schemeClr val="dk1"/>
              </a:solidFill>
            </a:endParaRPr>
          </a:p>
        </p:txBody>
      </p:sp>
      <p:sp>
        <p:nvSpPr>
          <p:cNvPr id="19" name="Google Shape;67;p14">
            <a:extLst>
              <a:ext uri="{FF2B5EF4-FFF2-40B4-BE49-F238E27FC236}">
                <a16:creationId xmlns:a16="http://schemas.microsoft.com/office/drawing/2014/main" id="{D2CAAE45-4819-974F-461B-CF490FD6EBB8}"/>
              </a:ext>
            </a:extLst>
          </p:cNvPr>
          <p:cNvSpPr txBox="1"/>
          <p:nvPr/>
        </p:nvSpPr>
        <p:spPr>
          <a:xfrm>
            <a:off x="7671604" y="5663895"/>
            <a:ext cx="671293" cy="3498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DPI E</a:t>
            </a:r>
            <a:endParaRPr b="1">
              <a:solidFill>
                <a:schemeClr val="dk1"/>
              </a:solidFill>
            </a:endParaRPr>
          </a:p>
        </p:txBody>
      </p:sp>
      <p:sp>
        <p:nvSpPr>
          <p:cNvPr id="20" name="Google Shape;67;p14">
            <a:extLst>
              <a:ext uri="{FF2B5EF4-FFF2-40B4-BE49-F238E27FC236}">
                <a16:creationId xmlns:a16="http://schemas.microsoft.com/office/drawing/2014/main" id="{78D08A53-1D56-16B7-19D9-8AB09467DB3F}"/>
              </a:ext>
            </a:extLst>
          </p:cNvPr>
          <p:cNvSpPr txBox="1"/>
          <p:nvPr/>
        </p:nvSpPr>
        <p:spPr>
          <a:xfrm>
            <a:off x="7988015" y="9028349"/>
            <a:ext cx="671293" cy="3498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DPI F</a:t>
            </a:r>
            <a:endParaRPr b="1">
              <a:solidFill>
                <a:schemeClr val="dk1"/>
              </a:solidFill>
            </a:endParaRPr>
          </a:p>
        </p:txBody>
      </p:sp>
      <p:sp>
        <p:nvSpPr>
          <p:cNvPr id="22" name="Google Shape;67;p14">
            <a:extLst>
              <a:ext uri="{FF2B5EF4-FFF2-40B4-BE49-F238E27FC236}">
                <a16:creationId xmlns:a16="http://schemas.microsoft.com/office/drawing/2014/main" id="{6BE8B1A9-87AC-FEFB-89D1-42D5C60DBC91}"/>
              </a:ext>
            </a:extLst>
          </p:cNvPr>
          <p:cNvSpPr txBox="1"/>
          <p:nvPr/>
        </p:nvSpPr>
        <p:spPr>
          <a:xfrm>
            <a:off x="1412004" y="5818415"/>
            <a:ext cx="671293" cy="3498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DPI H</a:t>
            </a:r>
            <a:endParaRPr b="1">
              <a:solidFill>
                <a:schemeClr val="dk1"/>
              </a:solidFill>
            </a:endParaRPr>
          </a:p>
        </p:txBody>
      </p:sp>
      <p:sp>
        <p:nvSpPr>
          <p:cNvPr id="25" name="Google Shape;67;p14">
            <a:extLst>
              <a:ext uri="{FF2B5EF4-FFF2-40B4-BE49-F238E27FC236}">
                <a16:creationId xmlns:a16="http://schemas.microsoft.com/office/drawing/2014/main" id="{B20D6639-2AC2-76EE-8E2A-EED7F4A165B8}"/>
              </a:ext>
            </a:extLst>
          </p:cNvPr>
          <p:cNvSpPr txBox="1"/>
          <p:nvPr/>
        </p:nvSpPr>
        <p:spPr>
          <a:xfrm>
            <a:off x="6344680" y="5359529"/>
            <a:ext cx="671293" cy="3498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DPI I</a:t>
            </a:r>
            <a:endParaRPr b="1">
              <a:solidFill>
                <a:schemeClr val="dk1"/>
              </a:solidFill>
            </a:endParaRPr>
          </a:p>
        </p:txBody>
      </p:sp>
      <p:sp>
        <p:nvSpPr>
          <p:cNvPr id="185" name="Rektangel 11">
            <a:extLst>
              <a:ext uri="{FF2B5EF4-FFF2-40B4-BE49-F238E27FC236}">
                <a16:creationId xmlns:a16="http://schemas.microsoft.com/office/drawing/2014/main" id="{73DF3BAD-292C-8D59-928A-7D9154F60DB9}"/>
              </a:ext>
            </a:extLst>
          </p:cNvPr>
          <p:cNvSpPr/>
          <p:nvPr/>
        </p:nvSpPr>
        <p:spPr>
          <a:xfrm>
            <a:off x="10183142" y="141041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Google Shape;67;p14">
            <a:extLst>
              <a:ext uri="{FF2B5EF4-FFF2-40B4-BE49-F238E27FC236}">
                <a16:creationId xmlns:a16="http://schemas.microsoft.com/office/drawing/2014/main" id="{66B8D3D8-F359-186C-AF30-70B89CEE732D}"/>
              </a:ext>
            </a:extLst>
          </p:cNvPr>
          <p:cNvSpPr txBox="1"/>
          <p:nvPr/>
        </p:nvSpPr>
        <p:spPr>
          <a:xfrm>
            <a:off x="6266718" y="6824472"/>
            <a:ext cx="1093046" cy="237442"/>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4x MiG-29</a:t>
            </a:r>
            <a:endParaRPr b="1">
              <a:solidFill>
                <a:schemeClr val="dk1"/>
              </a:solidFill>
            </a:endParaRPr>
          </a:p>
        </p:txBody>
      </p:sp>
      <p:sp>
        <p:nvSpPr>
          <p:cNvPr id="133" name="Google Shape;67;p14">
            <a:extLst>
              <a:ext uri="{FF2B5EF4-FFF2-40B4-BE49-F238E27FC236}">
                <a16:creationId xmlns:a16="http://schemas.microsoft.com/office/drawing/2014/main" id="{3E1496E9-EEAF-241E-A31A-C8D85AB05BF5}"/>
              </a:ext>
            </a:extLst>
          </p:cNvPr>
          <p:cNvSpPr txBox="1"/>
          <p:nvPr/>
        </p:nvSpPr>
        <p:spPr>
          <a:xfrm>
            <a:off x="7777139" y="7444783"/>
            <a:ext cx="1093046" cy="237442"/>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8x MiG-25</a:t>
            </a:r>
            <a:endParaRPr b="1">
              <a:solidFill>
                <a:schemeClr val="dk1"/>
              </a:solidFill>
            </a:endParaRPr>
          </a:p>
        </p:txBody>
      </p:sp>
      <p:sp>
        <p:nvSpPr>
          <p:cNvPr id="136" name="Google Shape;67;p14">
            <a:extLst>
              <a:ext uri="{FF2B5EF4-FFF2-40B4-BE49-F238E27FC236}">
                <a16:creationId xmlns:a16="http://schemas.microsoft.com/office/drawing/2014/main" id="{61D2EE6B-C521-2AA9-F53A-A0F51A717117}"/>
              </a:ext>
            </a:extLst>
          </p:cNvPr>
          <p:cNvSpPr txBox="1"/>
          <p:nvPr/>
        </p:nvSpPr>
        <p:spPr>
          <a:xfrm>
            <a:off x="9761389" y="7061914"/>
            <a:ext cx="1093046" cy="237442"/>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rubble</a:t>
            </a:r>
            <a:endParaRPr b="1">
              <a:solidFill>
                <a:schemeClr val="dk1"/>
              </a:solidFill>
            </a:endParaRPr>
          </a:p>
        </p:txBody>
      </p:sp>
      <p:sp>
        <p:nvSpPr>
          <p:cNvPr id="137" name="Szabadkézi sokszög: alakzat 136">
            <a:extLst>
              <a:ext uri="{FF2B5EF4-FFF2-40B4-BE49-F238E27FC236}">
                <a16:creationId xmlns:a16="http://schemas.microsoft.com/office/drawing/2014/main" id="{89CA892B-3D71-FD47-1221-B746C8B0C4C0}"/>
              </a:ext>
            </a:extLst>
          </p:cNvPr>
          <p:cNvSpPr/>
          <p:nvPr/>
        </p:nvSpPr>
        <p:spPr>
          <a:xfrm>
            <a:off x="168676" y="2823099"/>
            <a:ext cx="11461072" cy="7625918"/>
          </a:xfrm>
          <a:custGeom>
            <a:avLst/>
            <a:gdLst>
              <a:gd name="connsiteX0" fmla="*/ 0 w 11461072"/>
              <a:gd name="connsiteY0" fmla="*/ 1882066 h 7625918"/>
              <a:gd name="connsiteX1" fmla="*/ 8780015 w 11461072"/>
              <a:gd name="connsiteY1" fmla="*/ 6312023 h 7625918"/>
              <a:gd name="connsiteX2" fmla="*/ 8238477 w 11461072"/>
              <a:gd name="connsiteY2" fmla="*/ 7226423 h 7625918"/>
              <a:gd name="connsiteX3" fmla="*/ 9650027 w 11461072"/>
              <a:gd name="connsiteY3" fmla="*/ 7625918 h 7625918"/>
              <a:gd name="connsiteX4" fmla="*/ 11461072 w 11461072"/>
              <a:gd name="connsiteY4" fmla="*/ 4270159 h 7625918"/>
              <a:gd name="connsiteX5" fmla="*/ 3923930 w 11461072"/>
              <a:gd name="connsiteY5" fmla="*/ 1189608 h 7625918"/>
              <a:gd name="connsiteX6" fmla="*/ 4438835 w 11461072"/>
              <a:gd name="connsiteY6" fmla="*/ 435006 h 7625918"/>
              <a:gd name="connsiteX7" fmla="*/ 3346881 w 11461072"/>
              <a:gd name="connsiteY7" fmla="*/ 0 h 7625918"/>
              <a:gd name="connsiteX8" fmla="*/ 843378 w 11461072"/>
              <a:gd name="connsiteY8" fmla="*/ 550416 h 7625918"/>
              <a:gd name="connsiteX9" fmla="*/ 0 w 11461072"/>
              <a:gd name="connsiteY9" fmla="*/ 1882066 h 762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61072" h="7625918">
                <a:moveTo>
                  <a:pt x="0" y="1882066"/>
                </a:moveTo>
                <a:lnTo>
                  <a:pt x="8780015" y="6312023"/>
                </a:lnTo>
                <a:lnTo>
                  <a:pt x="8238477" y="7226423"/>
                </a:lnTo>
                <a:lnTo>
                  <a:pt x="9650027" y="7625918"/>
                </a:lnTo>
                <a:lnTo>
                  <a:pt x="11461072" y="4270159"/>
                </a:lnTo>
                <a:lnTo>
                  <a:pt x="3923930" y="1189608"/>
                </a:lnTo>
                <a:lnTo>
                  <a:pt x="4438835" y="435006"/>
                </a:lnTo>
                <a:lnTo>
                  <a:pt x="3346881" y="0"/>
                </a:lnTo>
                <a:lnTo>
                  <a:pt x="843378" y="550416"/>
                </a:lnTo>
                <a:lnTo>
                  <a:pt x="0" y="1882066"/>
                </a:lnTo>
                <a:close/>
              </a:path>
            </a:pathLst>
          </a:custGeom>
          <a:no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
        <p:nvSpPr>
          <p:cNvPr id="138" name="Google Shape;67;p14">
            <a:extLst>
              <a:ext uri="{FF2B5EF4-FFF2-40B4-BE49-F238E27FC236}">
                <a16:creationId xmlns:a16="http://schemas.microsoft.com/office/drawing/2014/main" id="{750E1A92-41F6-0587-B98E-218EE8393452}"/>
              </a:ext>
            </a:extLst>
          </p:cNvPr>
          <p:cNvSpPr txBox="1"/>
          <p:nvPr/>
        </p:nvSpPr>
        <p:spPr>
          <a:xfrm>
            <a:off x="1001180" y="3202466"/>
            <a:ext cx="1674408" cy="237442"/>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Civilian terminal</a:t>
            </a:r>
            <a:endParaRPr b="1">
              <a:solidFill>
                <a:schemeClr val="dk1"/>
              </a:solidFill>
            </a:endParaRPr>
          </a:p>
        </p:txBody>
      </p:sp>
      <p:cxnSp>
        <p:nvCxnSpPr>
          <p:cNvPr id="12" name="Egyenes összekötő 11">
            <a:extLst>
              <a:ext uri="{FF2B5EF4-FFF2-40B4-BE49-F238E27FC236}">
                <a16:creationId xmlns:a16="http://schemas.microsoft.com/office/drawing/2014/main" id="{D457CAA3-F624-B83C-6AB8-248FDB633423}"/>
              </a:ext>
            </a:extLst>
          </p:cNvPr>
          <p:cNvCxnSpPr>
            <a:cxnSpLocks/>
            <a:stCxn id="15" idx="2"/>
          </p:cNvCxnSpPr>
          <p:nvPr/>
        </p:nvCxnSpPr>
        <p:spPr>
          <a:xfrm flipH="1">
            <a:off x="8870185" y="5403149"/>
            <a:ext cx="222866" cy="1193148"/>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21" name="Kép 20">
            <a:extLst>
              <a:ext uri="{FF2B5EF4-FFF2-40B4-BE49-F238E27FC236}">
                <a16:creationId xmlns:a16="http://schemas.microsoft.com/office/drawing/2014/main" id="{4FF61BD6-9890-D255-5974-66E33A5C453F}"/>
              </a:ext>
            </a:extLst>
          </p:cNvPr>
          <p:cNvPicPr>
            <a:picLocks noChangeAspect="1"/>
          </p:cNvPicPr>
          <p:nvPr/>
        </p:nvPicPr>
        <p:blipFill>
          <a:blip r:embed="rId7"/>
          <a:stretch>
            <a:fillRect/>
          </a:stretch>
        </p:blipFill>
        <p:spPr>
          <a:xfrm>
            <a:off x="7316753" y="2662970"/>
            <a:ext cx="3437866" cy="2106897"/>
          </a:xfrm>
          <a:prstGeom prst="rect">
            <a:avLst/>
          </a:prstGeom>
          <a:ln>
            <a:solidFill>
              <a:srgbClr val="FF0000"/>
            </a:solidFill>
          </a:ln>
        </p:spPr>
      </p:pic>
      <p:sp>
        <p:nvSpPr>
          <p:cNvPr id="129" name="Google Shape;67;p14">
            <a:extLst>
              <a:ext uri="{FF2B5EF4-FFF2-40B4-BE49-F238E27FC236}">
                <a16:creationId xmlns:a16="http://schemas.microsoft.com/office/drawing/2014/main" id="{32A394A3-7620-11AE-3AC5-163622F92897}"/>
              </a:ext>
            </a:extLst>
          </p:cNvPr>
          <p:cNvSpPr txBox="1"/>
          <p:nvPr/>
        </p:nvSpPr>
        <p:spPr>
          <a:xfrm>
            <a:off x="8569286" y="2704325"/>
            <a:ext cx="316204" cy="3498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A</a:t>
            </a:r>
            <a:endParaRPr b="1">
              <a:solidFill>
                <a:schemeClr val="dk1"/>
              </a:solidFill>
            </a:endParaRPr>
          </a:p>
        </p:txBody>
      </p:sp>
      <p:sp>
        <p:nvSpPr>
          <p:cNvPr id="130" name="Google Shape;67;p14">
            <a:extLst>
              <a:ext uri="{FF2B5EF4-FFF2-40B4-BE49-F238E27FC236}">
                <a16:creationId xmlns:a16="http://schemas.microsoft.com/office/drawing/2014/main" id="{FA37C955-6B0A-DD64-40E7-8904B6298543}"/>
              </a:ext>
            </a:extLst>
          </p:cNvPr>
          <p:cNvSpPr txBox="1"/>
          <p:nvPr/>
        </p:nvSpPr>
        <p:spPr>
          <a:xfrm>
            <a:off x="9181996" y="2833812"/>
            <a:ext cx="316204" cy="3498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B</a:t>
            </a:r>
            <a:endParaRPr b="1">
              <a:solidFill>
                <a:schemeClr val="dk1"/>
              </a:solidFill>
            </a:endParaRPr>
          </a:p>
        </p:txBody>
      </p:sp>
      <p:sp>
        <p:nvSpPr>
          <p:cNvPr id="134" name="Google Shape;67;p14">
            <a:extLst>
              <a:ext uri="{FF2B5EF4-FFF2-40B4-BE49-F238E27FC236}">
                <a16:creationId xmlns:a16="http://schemas.microsoft.com/office/drawing/2014/main" id="{13691DB5-DA4D-7B1B-8A0C-2C135D9EC1D4}"/>
              </a:ext>
            </a:extLst>
          </p:cNvPr>
          <p:cNvSpPr txBox="1"/>
          <p:nvPr/>
        </p:nvSpPr>
        <p:spPr>
          <a:xfrm>
            <a:off x="9810205" y="3039884"/>
            <a:ext cx="316204" cy="3498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C</a:t>
            </a:r>
            <a:endParaRPr b="1">
              <a:solidFill>
                <a:schemeClr val="dk1"/>
              </a:solidFill>
            </a:endParaRPr>
          </a:p>
        </p:txBody>
      </p:sp>
      <p:cxnSp>
        <p:nvCxnSpPr>
          <p:cNvPr id="139" name="Egyenes összekötő 138">
            <a:extLst>
              <a:ext uri="{FF2B5EF4-FFF2-40B4-BE49-F238E27FC236}">
                <a16:creationId xmlns:a16="http://schemas.microsoft.com/office/drawing/2014/main" id="{E8BFC32C-D335-C330-11B8-25A0273C361C}"/>
              </a:ext>
            </a:extLst>
          </p:cNvPr>
          <p:cNvCxnSpPr>
            <a:cxnSpLocks/>
            <a:stCxn id="25" idx="2"/>
          </p:cNvCxnSpPr>
          <p:nvPr/>
        </p:nvCxnSpPr>
        <p:spPr>
          <a:xfrm>
            <a:off x="6680327" y="5709329"/>
            <a:ext cx="48133" cy="66099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3" name="Egyenes összekötő 142">
            <a:extLst>
              <a:ext uri="{FF2B5EF4-FFF2-40B4-BE49-F238E27FC236}">
                <a16:creationId xmlns:a16="http://schemas.microsoft.com/office/drawing/2014/main" id="{A7A06688-CF0E-1421-9420-7A821E03C6B2}"/>
              </a:ext>
            </a:extLst>
          </p:cNvPr>
          <p:cNvCxnSpPr>
            <a:cxnSpLocks/>
          </p:cNvCxnSpPr>
          <p:nvPr/>
        </p:nvCxnSpPr>
        <p:spPr>
          <a:xfrm>
            <a:off x="8138922" y="5999723"/>
            <a:ext cx="425958" cy="911617"/>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6" name="Egyenes összekötő 145">
            <a:extLst>
              <a:ext uri="{FF2B5EF4-FFF2-40B4-BE49-F238E27FC236}">
                <a16:creationId xmlns:a16="http://schemas.microsoft.com/office/drawing/2014/main" id="{7B1EA779-AED1-0C89-F20E-3E4BD916D4CD}"/>
              </a:ext>
            </a:extLst>
          </p:cNvPr>
          <p:cNvCxnSpPr>
            <a:cxnSpLocks/>
            <a:stCxn id="18" idx="1"/>
          </p:cNvCxnSpPr>
          <p:nvPr/>
        </p:nvCxnSpPr>
        <p:spPr>
          <a:xfrm flipH="1">
            <a:off x="8726181" y="6214724"/>
            <a:ext cx="1180690" cy="788222"/>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49" name="Google Shape;67;p14">
            <a:extLst>
              <a:ext uri="{FF2B5EF4-FFF2-40B4-BE49-F238E27FC236}">
                <a16:creationId xmlns:a16="http://schemas.microsoft.com/office/drawing/2014/main" id="{449575DE-3CB3-D6F0-E728-41D3AE168080}"/>
              </a:ext>
            </a:extLst>
          </p:cNvPr>
          <p:cNvSpPr txBox="1"/>
          <p:nvPr/>
        </p:nvSpPr>
        <p:spPr>
          <a:xfrm>
            <a:off x="4604438" y="7312040"/>
            <a:ext cx="671293" cy="3498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DPI G</a:t>
            </a:r>
            <a:endParaRPr b="1">
              <a:solidFill>
                <a:schemeClr val="dk1"/>
              </a:solidFill>
            </a:endParaRPr>
          </a:p>
        </p:txBody>
      </p:sp>
      <p:cxnSp>
        <p:nvCxnSpPr>
          <p:cNvPr id="152" name="Egyenes összekötő 151">
            <a:extLst>
              <a:ext uri="{FF2B5EF4-FFF2-40B4-BE49-F238E27FC236}">
                <a16:creationId xmlns:a16="http://schemas.microsoft.com/office/drawing/2014/main" id="{57A10B31-15FE-6EF6-8630-CC0475D3F793}"/>
              </a:ext>
            </a:extLst>
          </p:cNvPr>
          <p:cNvCxnSpPr>
            <a:cxnSpLocks/>
          </p:cNvCxnSpPr>
          <p:nvPr/>
        </p:nvCxnSpPr>
        <p:spPr>
          <a:xfrm>
            <a:off x="4940085" y="6646582"/>
            <a:ext cx="48133" cy="66099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3" name="Egyenes összekötő 152">
            <a:extLst>
              <a:ext uri="{FF2B5EF4-FFF2-40B4-BE49-F238E27FC236}">
                <a16:creationId xmlns:a16="http://schemas.microsoft.com/office/drawing/2014/main" id="{CA33A7C0-1429-7C01-7CF2-B0D6996B40BB}"/>
              </a:ext>
            </a:extLst>
          </p:cNvPr>
          <p:cNvCxnSpPr>
            <a:cxnSpLocks/>
          </p:cNvCxnSpPr>
          <p:nvPr/>
        </p:nvCxnSpPr>
        <p:spPr>
          <a:xfrm>
            <a:off x="1699518" y="5157424"/>
            <a:ext cx="48133" cy="66099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4" name="Egyenes összekötő 153">
            <a:extLst>
              <a:ext uri="{FF2B5EF4-FFF2-40B4-BE49-F238E27FC236}">
                <a16:creationId xmlns:a16="http://schemas.microsoft.com/office/drawing/2014/main" id="{59AA104F-E204-6527-E740-D6F4EF0068C2}"/>
              </a:ext>
            </a:extLst>
          </p:cNvPr>
          <p:cNvCxnSpPr>
            <a:cxnSpLocks/>
          </p:cNvCxnSpPr>
          <p:nvPr/>
        </p:nvCxnSpPr>
        <p:spPr>
          <a:xfrm flipH="1">
            <a:off x="8323661" y="8542258"/>
            <a:ext cx="687958" cy="48609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57" name="Google Shape;80;p15">
            <a:extLst>
              <a:ext uri="{FF2B5EF4-FFF2-40B4-BE49-F238E27FC236}">
                <a16:creationId xmlns:a16="http://schemas.microsoft.com/office/drawing/2014/main" id="{1EC04C3C-32F9-B7C5-6AB8-29371865CAD4}"/>
              </a:ext>
            </a:extLst>
          </p:cNvPr>
          <p:cNvSpPr txBox="1"/>
          <p:nvPr/>
        </p:nvSpPr>
        <p:spPr>
          <a:xfrm>
            <a:off x="3186600" y="9445841"/>
            <a:ext cx="11932750" cy="1245972"/>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hu-HU" sz="1800" b="1"/>
              <a:t>Airbase under construction, but operational – no complete A/C Hangar. Aircraft storage is on the Eastern apron. At the time of photography, a total of 12 fighters parked. Civilian terminal at the West side is not operational at time of production of this presentation.</a:t>
            </a:r>
            <a:endParaRPr lang="en-US" sz="18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a:extLst>
            <a:ext uri="{FF2B5EF4-FFF2-40B4-BE49-F238E27FC236}">
              <a16:creationId xmlns:a16="http://schemas.microsoft.com/office/drawing/2014/main" id="{73FBE5A9-E1ED-73DD-AEB0-7E02838EF1B4}"/>
            </a:ext>
          </a:extLst>
        </p:cNvPr>
        <p:cNvGrpSpPr/>
        <p:nvPr/>
      </p:nvGrpSpPr>
      <p:grpSpPr>
        <a:xfrm>
          <a:off x="0" y="0"/>
          <a:ext cx="0" cy="0"/>
          <a:chOff x="0" y="0"/>
          <a:chExt cx="0" cy="0"/>
        </a:xfrm>
      </p:grpSpPr>
      <p:pic>
        <p:nvPicPr>
          <p:cNvPr id="10" name="Kép 9">
            <a:extLst>
              <a:ext uri="{FF2B5EF4-FFF2-40B4-BE49-F238E27FC236}">
                <a16:creationId xmlns:a16="http://schemas.microsoft.com/office/drawing/2014/main" id="{A6554990-C8A1-6E31-E7F4-8C4A18C2CD32}"/>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4700"/>
                    </a14:imgEffect>
                    <a14:imgEffect>
                      <a14:brightnessContrast bright="-20000" contrast="40000"/>
                    </a14:imgEffect>
                  </a14:imgLayer>
                </a14:imgProps>
              </a:ext>
            </a:extLst>
          </a:blip>
          <a:stretch>
            <a:fillRect/>
          </a:stretch>
        </p:blipFill>
        <p:spPr>
          <a:xfrm>
            <a:off x="1" y="2198556"/>
            <a:ext cx="15119349" cy="5452278"/>
          </a:xfrm>
          <a:prstGeom prst="rect">
            <a:avLst/>
          </a:prstGeom>
        </p:spPr>
      </p:pic>
      <p:graphicFrame>
        <p:nvGraphicFramePr>
          <p:cNvPr id="156" name="Google Shape;156;p20">
            <a:extLst>
              <a:ext uri="{FF2B5EF4-FFF2-40B4-BE49-F238E27FC236}">
                <a16:creationId xmlns:a16="http://schemas.microsoft.com/office/drawing/2014/main" id="{1CECD402-350B-0945-9723-6797EAF480AA}"/>
              </a:ext>
            </a:extLst>
          </p:cNvPr>
          <p:cNvGraphicFramePr/>
          <p:nvPr>
            <p:extLst>
              <p:ext uri="{D42A27DB-BD31-4B8C-83A1-F6EECF244321}">
                <p14:modId xmlns:p14="http://schemas.microsoft.com/office/powerpoint/2010/main" val="13535140"/>
              </p:ext>
            </p:extLst>
          </p:nvPr>
        </p:nvGraphicFramePr>
        <p:xfrm>
          <a:off x="0" y="0"/>
          <a:ext cx="15120000" cy="1900409"/>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Alakourtti Airbase, DRKTGT011</a:t>
                      </a:r>
                    </a:p>
                    <a:p>
                      <a:pPr marL="0" lvl="0" indent="0" algn="l" rtl="0">
                        <a:spcBef>
                          <a:spcPts val="0"/>
                        </a:spcBef>
                        <a:spcAft>
                          <a:spcPts val="0"/>
                        </a:spcAft>
                        <a:buNone/>
                      </a:pPr>
                      <a:r>
                        <a:rPr lang="hu-HU" sz="2000" b="1"/>
                        <a:t>SUPPLEMENTAL INTEL</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hu-HU" sz="1500" b="1"/>
                        <a:t>BE: DRKTGT011   CATCODE: 4</a:t>
                      </a:r>
                    </a:p>
                    <a:p>
                      <a:pPr marL="0" lvl="0" indent="0" algn="l" rtl="0">
                        <a:spcBef>
                          <a:spcPts val="0"/>
                        </a:spcBef>
                        <a:spcAft>
                          <a:spcPts val="0"/>
                        </a:spcAft>
                        <a:buNone/>
                      </a:pPr>
                      <a:r>
                        <a:rPr lang="pt-BR" sz="1500" b="1"/>
                        <a:t>MIDB GEO: [N 66 58.417] [E030 20.992] 548FT</a:t>
                      </a:r>
                      <a:endParaRPr lang="hu-HU" sz="1500" b="1"/>
                    </a:p>
                    <a:p>
                      <a:pPr marL="0" lvl="0" indent="0" algn="l" rtl="0">
                        <a:spcBef>
                          <a:spcPts val="0"/>
                        </a:spcBef>
                        <a:spcAft>
                          <a:spcPts val="0"/>
                        </a:spcAft>
                        <a:buNone/>
                      </a:pPr>
                      <a:r>
                        <a:rPr lang="hu-HU" sz="1500" b="1"/>
                        <a:t>ICOD: 2011-07-01</a:t>
                      </a:r>
                      <a:r>
                        <a:rPr lang="hu-HU" sz="1500" b="1" baseline="0"/>
                        <a:t> </a:t>
                      </a:r>
                      <a:r>
                        <a:rPr lang="hu-HU" sz="1500" b="1"/>
                        <a:t>DOI: 2011-05-12</a:t>
                      </a:r>
                      <a:endParaRPr lang="hu-HU"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bl>
          </a:graphicData>
        </a:graphic>
      </p:graphicFrame>
      <p:sp>
        <p:nvSpPr>
          <p:cNvPr id="172" name="Google Shape;172;p20">
            <a:extLst>
              <a:ext uri="{FF2B5EF4-FFF2-40B4-BE49-F238E27FC236}">
                <a16:creationId xmlns:a16="http://schemas.microsoft.com/office/drawing/2014/main" id="{60CF22A9-0235-9CE7-DBEC-128E357353A0}"/>
              </a:ext>
            </a:extLst>
          </p:cNvPr>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a:extLst>
              <a:ext uri="{FF2B5EF4-FFF2-40B4-BE49-F238E27FC236}">
                <a16:creationId xmlns:a16="http://schemas.microsoft.com/office/drawing/2014/main" id="{0A529C8F-94ED-615A-CEA3-FC2D321B59C3}"/>
              </a:ext>
            </a:extLst>
          </p:cNvPr>
          <p:cNvSpPr txBox="1"/>
          <p:nvPr/>
        </p:nvSpPr>
        <p:spPr>
          <a:xfrm>
            <a:off x="0" y="1885253"/>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a:extLst>
              <a:ext uri="{FF2B5EF4-FFF2-40B4-BE49-F238E27FC236}">
                <a16:creationId xmlns:a16="http://schemas.microsoft.com/office/drawing/2014/main" id="{999DF9EE-4923-82D5-DE9F-10B8CFBFA1BD}"/>
              </a:ext>
            </a:extLst>
          </p:cNvPr>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a:extLst>
              <a:ext uri="{FF2B5EF4-FFF2-40B4-BE49-F238E27FC236}">
                <a16:creationId xmlns:a16="http://schemas.microsoft.com/office/drawing/2014/main" id="{CCA25322-C79F-BF9A-48D8-513D1FC46D61}"/>
              </a:ext>
            </a:extLst>
          </p:cNvPr>
          <p:cNvPicPr>
            <a:picLocks noChangeAspect="1" noChangeArrowheads="1"/>
          </p:cNvPicPr>
          <p:nvPr/>
        </p:nvPicPr>
        <p:blipFill>
          <a:blip r:embed="rId6"/>
          <a:srcRect/>
          <a:stretch>
            <a:fillRect/>
          </a:stretch>
        </p:blipFill>
        <p:spPr bwMode="auto">
          <a:xfrm>
            <a:off x="0" y="0"/>
            <a:ext cx="2225675" cy="1958975"/>
          </a:xfrm>
          <a:prstGeom prst="rect">
            <a:avLst/>
          </a:prstGeom>
          <a:noFill/>
        </p:spPr>
      </p:pic>
      <p:sp>
        <p:nvSpPr>
          <p:cNvPr id="27" name="Rektangel 26">
            <a:extLst>
              <a:ext uri="{FF2B5EF4-FFF2-40B4-BE49-F238E27FC236}">
                <a16:creationId xmlns:a16="http://schemas.microsoft.com/office/drawing/2014/main" id="{E456C767-6BB7-345C-C7D4-8855A2B819A6}"/>
              </a:ext>
            </a:extLst>
          </p:cNvPr>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5">
            <a:extLst>
              <a:ext uri="{FF2B5EF4-FFF2-40B4-BE49-F238E27FC236}">
                <a16:creationId xmlns:a16="http://schemas.microsoft.com/office/drawing/2014/main" id="{74D088F2-2C82-9536-8E9D-1D05F69F2DD2}"/>
              </a:ext>
            </a:extLst>
          </p:cNvPr>
          <p:cNvGrpSpPr/>
          <p:nvPr/>
        </p:nvGrpSpPr>
        <p:grpSpPr>
          <a:xfrm rot="3669214">
            <a:off x="454356" y="2657567"/>
            <a:ext cx="559046" cy="692832"/>
            <a:chOff x="15526400" y="3343535"/>
            <a:chExt cx="1172983" cy="1324523"/>
          </a:xfrm>
        </p:grpSpPr>
        <p:sp>
          <p:nvSpPr>
            <p:cNvPr id="29" name="Freeform: Shape 26">
              <a:extLst>
                <a:ext uri="{FF2B5EF4-FFF2-40B4-BE49-F238E27FC236}">
                  <a16:creationId xmlns:a16="http://schemas.microsoft.com/office/drawing/2014/main" id="{AF301179-5CC8-51A0-C79A-C9A9F4B1B974}"/>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id="{B11B970C-0F75-46A7-2106-18458B48240C}"/>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18" name="Google Shape;67;p14">
            <a:extLst>
              <a:ext uri="{FF2B5EF4-FFF2-40B4-BE49-F238E27FC236}">
                <a16:creationId xmlns:a16="http://schemas.microsoft.com/office/drawing/2014/main" id="{372BE662-3954-6952-B412-FB66E4054D3F}"/>
              </a:ext>
            </a:extLst>
          </p:cNvPr>
          <p:cNvSpPr txBox="1"/>
          <p:nvPr/>
        </p:nvSpPr>
        <p:spPr>
          <a:xfrm>
            <a:off x="11705711" y="3049018"/>
            <a:ext cx="671293" cy="3498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DPI D</a:t>
            </a:r>
            <a:endParaRPr b="1">
              <a:solidFill>
                <a:schemeClr val="dk1"/>
              </a:solidFill>
            </a:endParaRPr>
          </a:p>
        </p:txBody>
      </p:sp>
      <p:sp>
        <p:nvSpPr>
          <p:cNvPr id="185" name="Rektangel 11">
            <a:extLst>
              <a:ext uri="{FF2B5EF4-FFF2-40B4-BE49-F238E27FC236}">
                <a16:creationId xmlns:a16="http://schemas.microsoft.com/office/drawing/2014/main" id="{C0E4D152-6013-E1DD-A31D-5A6EDE1C014F}"/>
              </a:ext>
            </a:extLst>
          </p:cNvPr>
          <p:cNvSpPr/>
          <p:nvPr/>
        </p:nvSpPr>
        <p:spPr>
          <a:xfrm>
            <a:off x="10183142" y="141041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Google Shape;67;p14">
            <a:extLst>
              <a:ext uri="{FF2B5EF4-FFF2-40B4-BE49-F238E27FC236}">
                <a16:creationId xmlns:a16="http://schemas.microsoft.com/office/drawing/2014/main" id="{610B8373-B35C-B4C9-3CE1-D9E7E7DE9A82}"/>
              </a:ext>
            </a:extLst>
          </p:cNvPr>
          <p:cNvSpPr txBox="1"/>
          <p:nvPr/>
        </p:nvSpPr>
        <p:spPr>
          <a:xfrm>
            <a:off x="3939896" y="4124128"/>
            <a:ext cx="1093046" cy="237442"/>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4x MiG-29</a:t>
            </a:r>
            <a:endParaRPr b="1">
              <a:solidFill>
                <a:schemeClr val="dk1"/>
              </a:solidFill>
            </a:endParaRPr>
          </a:p>
        </p:txBody>
      </p:sp>
      <p:sp>
        <p:nvSpPr>
          <p:cNvPr id="133" name="Google Shape;67;p14">
            <a:extLst>
              <a:ext uri="{FF2B5EF4-FFF2-40B4-BE49-F238E27FC236}">
                <a16:creationId xmlns:a16="http://schemas.microsoft.com/office/drawing/2014/main" id="{0FD72104-A818-9584-D8E7-DF5B390FCF44}"/>
              </a:ext>
            </a:extLst>
          </p:cNvPr>
          <p:cNvSpPr txBox="1"/>
          <p:nvPr/>
        </p:nvSpPr>
        <p:spPr>
          <a:xfrm>
            <a:off x="7559674" y="4242849"/>
            <a:ext cx="1093046" cy="237442"/>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8x MiG-25</a:t>
            </a:r>
            <a:endParaRPr b="1">
              <a:solidFill>
                <a:schemeClr val="dk1"/>
              </a:solidFill>
            </a:endParaRPr>
          </a:p>
        </p:txBody>
      </p:sp>
      <p:cxnSp>
        <p:nvCxnSpPr>
          <p:cNvPr id="146" name="Egyenes összekötő 145">
            <a:extLst>
              <a:ext uri="{FF2B5EF4-FFF2-40B4-BE49-F238E27FC236}">
                <a16:creationId xmlns:a16="http://schemas.microsoft.com/office/drawing/2014/main" id="{434B3994-F566-8FC2-783D-627AF873D9C0}"/>
              </a:ext>
            </a:extLst>
          </p:cNvPr>
          <p:cNvCxnSpPr>
            <a:cxnSpLocks/>
            <a:stCxn id="18" idx="1"/>
          </p:cNvCxnSpPr>
          <p:nvPr/>
        </p:nvCxnSpPr>
        <p:spPr>
          <a:xfrm flipH="1">
            <a:off x="10863259" y="3223918"/>
            <a:ext cx="842452" cy="166954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Google Shape;67;p14">
            <a:extLst>
              <a:ext uri="{FF2B5EF4-FFF2-40B4-BE49-F238E27FC236}">
                <a16:creationId xmlns:a16="http://schemas.microsoft.com/office/drawing/2014/main" id="{390615F7-0FD6-589C-12B0-45D957EBAACA}"/>
              </a:ext>
            </a:extLst>
          </p:cNvPr>
          <p:cNvSpPr txBox="1"/>
          <p:nvPr/>
        </p:nvSpPr>
        <p:spPr>
          <a:xfrm>
            <a:off x="12844996" y="2563361"/>
            <a:ext cx="1806360" cy="617841"/>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DPI A,B,C</a:t>
            </a:r>
          </a:p>
          <a:p>
            <a:pPr marL="0" lvl="0" indent="0" algn="l" rtl="0">
              <a:spcBef>
                <a:spcPts val="0"/>
              </a:spcBef>
              <a:spcAft>
                <a:spcPts val="0"/>
              </a:spcAft>
              <a:buClr>
                <a:schemeClr val="dk1"/>
              </a:buClr>
              <a:buSzPts val="1100"/>
              <a:buFont typeface="Arial"/>
              <a:buNone/>
            </a:pPr>
            <a:r>
              <a:rPr lang="hu-HU" b="1">
                <a:solidFill>
                  <a:schemeClr val="dk1"/>
                </a:solidFill>
              </a:rPr>
              <a:t>GRASS COVERED</a:t>
            </a:r>
            <a:endParaRPr b="1">
              <a:solidFill>
                <a:schemeClr val="dk1"/>
              </a:solidFill>
            </a:endParaRPr>
          </a:p>
        </p:txBody>
      </p:sp>
      <p:cxnSp>
        <p:nvCxnSpPr>
          <p:cNvPr id="14" name="Egyenes összekötő 13">
            <a:extLst>
              <a:ext uri="{FF2B5EF4-FFF2-40B4-BE49-F238E27FC236}">
                <a16:creationId xmlns:a16="http://schemas.microsoft.com/office/drawing/2014/main" id="{F2795F0F-3A06-9793-7472-ABB8D92D7178}"/>
              </a:ext>
            </a:extLst>
          </p:cNvPr>
          <p:cNvCxnSpPr>
            <a:cxnSpLocks/>
          </p:cNvCxnSpPr>
          <p:nvPr/>
        </p:nvCxnSpPr>
        <p:spPr>
          <a:xfrm>
            <a:off x="13748176" y="3181202"/>
            <a:ext cx="637295" cy="1851322"/>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26" name="Kép 25">
            <a:extLst>
              <a:ext uri="{FF2B5EF4-FFF2-40B4-BE49-F238E27FC236}">
                <a16:creationId xmlns:a16="http://schemas.microsoft.com/office/drawing/2014/main" id="{28C5EE83-EAFB-0A65-0D56-7D2A55EB0C14}"/>
              </a:ext>
            </a:extLst>
          </p:cNvPr>
          <p:cNvPicPr>
            <a:picLocks noChangeAspect="1"/>
          </p:cNvPicPr>
          <p:nvPr/>
        </p:nvPicPr>
        <p:blipFill>
          <a:blip r:embed="rId7">
            <a:extLst>
              <a:ext uri="{BEBA8EAE-BF5A-486C-A8C5-ECC9F3942E4B}">
                <a14:imgProps xmlns:a14="http://schemas.microsoft.com/office/drawing/2010/main">
                  <a14:imgLayer r:embed="rId8">
                    <a14:imgEffect>
                      <a14:colorTemperature colorTemp="4700"/>
                    </a14:imgEffect>
                    <a14:imgEffect>
                      <a14:brightnessContrast bright="-20000" contrast="20000"/>
                    </a14:imgEffect>
                  </a14:imgLayer>
                </a14:imgProps>
              </a:ext>
            </a:extLst>
          </a:blip>
          <a:stretch>
            <a:fillRect/>
          </a:stretch>
        </p:blipFill>
        <p:spPr>
          <a:xfrm>
            <a:off x="23795" y="7612473"/>
            <a:ext cx="4462624" cy="1871730"/>
          </a:xfrm>
          <a:prstGeom prst="rect">
            <a:avLst/>
          </a:prstGeom>
        </p:spPr>
      </p:pic>
      <p:sp>
        <p:nvSpPr>
          <p:cNvPr id="31" name="Google Shape;80;p15">
            <a:extLst>
              <a:ext uri="{FF2B5EF4-FFF2-40B4-BE49-F238E27FC236}">
                <a16:creationId xmlns:a16="http://schemas.microsoft.com/office/drawing/2014/main" id="{D8E98FD4-B0A2-E7E4-FB73-505C266C7BC5}"/>
              </a:ext>
            </a:extLst>
          </p:cNvPr>
          <p:cNvSpPr txBox="1"/>
          <p:nvPr/>
        </p:nvSpPr>
        <p:spPr>
          <a:xfrm>
            <a:off x="3186600" y="9445841"/>
            <a:ext cx="11932750" cy="1245972"/>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hu-HU" sz="1800" b="1"/>
              <a:t>Airbase under construction – west of DPI D, and E (Fuel storage) occasionally construction vehicles and abandoned vehicles parked.</a:t>
            </a:r>
            <a:endParaRPr lang="en-US" sz="1800" b="1" dirty="0"/>
          </a:p>
        </p:txBody>
      </p:sp>
    </p:spTree>
    <p:extLst>
      <p:ext uri="{BB962C8B-B14F-4D97-AF65-F5344CB8AC3E}">
        <p14:creationId xmlns:p14="http://schemas.microsoft.com/office/powerpoint/2010/main" val="39206838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extLst>
              <p:ext uri="{D42A27DB-BD31-4B8C-83A1-F6EECF244321}">
                <p14:modId xmlns:p14="http://schemas.microsoft.com/office/powerpoint/2010/main" val="1235824107"/>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Alakourtti Airbase, DRKTGT011</a:t>
                      </a:r>
                    </a:p>
                    <a:p>
                      <a:pPr marL="0" lvl="0" indent="0" algn="l" rtl="0">
                        <a:spcBef>
                          <a:spcPts val="0"/>
                        </a:spcBef>
                        <a:spcAft>
                          <a:spcPts val="0"/>
                        </a:spcAft>
                        <a:buNone/>
                      </a:pPr>
                      <a:r>
                        <a:rPr lang="fr" sz="2000" b="1"/>
                        <a:t>WEAPONEERING </a:t>
                      </a:r>
                      <a:r>
                        <a:rPr lang="fr" sz="2000" b="1" dirty="0"/>
                        <a:t>OPTIONS</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hu-HU" sz="1500" b="1"/>
                        <a:t>BE: DRKTGT011   CATCODE: 4</a:t>
                      </a:r>
                    </a:p>
                    <a:p>
                      <a:pPr marL="0" lvl="0" indent="0" algn="l" rtl="0">
                        <a:spcBef>
                          <a:spcPts val="0"/>
                        </a:spcBef>
                        <a:spcAft>
                          <a:spcPts val="0"/>
                        </a:spcAft>
                        <a:buNone/>
                      </a:pPr>
                      <a:r>
                        <a:rPr lang="pt-BR" sz="1500" b="1"/>
                        <a:t>MIDB GEO: [N 66 58.417] [E030 20.992] 548FT</a:t>
                      </a:r>
                      <a:endParaRPr lang="hu-HU" sz="1500" b="1"/>
                    </a:p>
                    <a:p>
                      <a:pPr marL="0" lvl="0" indent="0" algn="l" rtl="0">
                        <a:spcBef>
                          <a:spcPts val="0"/>
                        </a:spcBef>
                        <a:spcAft>
                          <a:spcPts val="0"/>
                        </a:spcAft>
                        <a:buNone/>
                      </a:pPr>
                      <a:r>
                        <a:rPr lang="hu-HU" sz="1500" b="1"/>
                        <a:t>ICOD: 2011-07-01</a:t>
                      </a:r>
                      <a:r>
                        <a:rPr lang="hu-HU" sz="1500" b="1" baseline="0"/>
                        <a:t> </a:t>
                      </a:r>
                      <a:r>
                        <a:rPr lang="hu-HU" sz="1500" b="1"/>
                        <a:t>DOI: 2011-05-12</a:t>
                      </a:r>
                      <a:endParaRPr lang="hu-HU"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180" name="Google Shape;180;p21"/>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val="2768502077"/>
              </p:ext>
            </p:extLst>
          </p:nvPr>
        </p:nvGraphicFramePr>
        <p:xfrm>
          <a:off x="-25" y="2586435"/>
          <a:ext cx="15119950" cy="7482338"/>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hu-HU"/>
                        <a:t>A</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Ammo Storage</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dk1"/>
                          </a:solidFill>
                        </a:rPr>
                        <a:t>CAT </a:t>
                      </a:r>
                      <a:r>
                        <a:rPr lang="hu-HU">
                          <a:solidFill>
                            <a:schemeClr val="dk1"/>
                          </a:solidFill>
                        </a:rPr>
                        <a:t>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At least 1000 lbs</a:t>
                      </a:r>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r>
                        <a:rPr lang="hu-HU"/>
                        <a:t>B</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Ammo Storage</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At least 1000 lbs</a:t>
                      </a:r>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hu-HU" sz="1400" b="0" i="0" u="none" strike="noStrike" kern="0" cap="none" spc="0" normalizeH="0" baseline="0" noProof="0">
                          <a:ln>
                            <a:noFill/>
                          </a:ln>
                          <a:solidFill>
                            <a:srgbClr val="000000"/>
                          </a:solidFill>
                          <a:effectLst/>
                          <a:uLnTx/>
                          <a:uFillTx/>
                          <a:latin typeface="Arial"/>
                          <a:cs typeface="Arial"/>
                          <a:sym typeface="Arial"/>
                        </a:rPr>
                        <a:t>45-90</a:t>
                      </a:r>
                      <a:endParaRPr kumimoji="0" lang="hu-HU"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r>
                        <a:rPr lang="hu-HU"/>
                        <a:t>C</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Ammo Storage</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At least 1000 lbs</a:t>
                      </a:r>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hu-HU" sz="1400" b="0" i="0" u="none" strike="noStrike" kern="0" cap="none" spc="0" normalizeH="0" baseline="0" noProof="0">
                          <a:ln>
                            <a:noFill/>
                          </a:ln>
                          <a:solidFill>
                            <a:srgbClr val="000000"/>
                          </a:solidFill>
                          <a:effectLst/>
                          <a:uLnTx/>
                          <a:uFillTx/>
                          <a:latin typeface="Arial"/>
                          <a:cs typeface="Arial"/>
                          <a:sym typeface="Arial"/>
                        </a:rPr>
                        <a:t>45-90</a:t>
                      </a:r>
                      <a:endParaRPr kumimoji="0" lang="hu-HU"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r>
                        <a:rPr lang="hu-HU"/>
                        <a:t>D</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Fuel Storage</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500 lbs</a:t>
                      </a:r>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DECA</a:t>
                      </a:r>
                      <a:r>
                        <a:rPr lang="en-GB"/>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hu-HU" sz="1400" b="0" i="0" u="none" strike="noStrike" kern="0" cap="none" spc="0" normalizeH="0" baseline="0" noProof="0">
                          <a:ln>
                            <a:noFill/>
                          </a:ln>
                          <a:solidFill>
                            <a:srgbClr val="000000"/>
                          </a:solidFill>
                          <a:effectLst/>
                          <a:uLnTx/>
                          <a:uFillTx/>
                          <a:latin typeface="Arial"/>
                          <a:cs typeface="Arial"/>
                          <a:sym typeface="Arial"/>
                        </a:rPr>
                        <a:t>-</a:t>
                      </a:r>
                      <a:endParaRPr kumimoji="0" lang="hu-HU"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0</a:t>
                      </a:r>
                      <a:r>
                        <a:rPr lang="en-GB"/>
                        <a:t>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r>
                        <a:rPr lang="hu-HU"/>
                        <a:t>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Fuel Storage</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500 lbs</a:t>
                      </a:r>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GPS ONLY! DECA</a:t>
                      </a:r>
                      <a:r>
                        <a:rPr lang="en-GB"/>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hu-HU" sz="1400" b="0" i="0" u="none" strike="noStrike" kern="0" cap="none" spc="0" normalizeH="0" baseline="0" noProof="0">
                          <a:ln>
                            <a:noFill/>
                          </a:ln>
                          <a:solidFill>
                            <a:srgbClr val="000000"/>
                          </a:solidFill>
                          <a:effectLst/>
                          <a:uLnTx/>
                          <a:uFillTx/>
                          <a:latin typeface="Arial"/>
                          <a:cs typeface="Arial"/>
                          <a:sym typeface="Arial"/>
                        </a:rPr>
                        <a:t>-</a:t>
                      </a:r>
                      <a:endParaRPr kumimoji="0" lang="hu-HU"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0</a:t>
                      </a:r>
                      <a:r>
                        <a:rPr lang="en-GB"/>
                        <a:t>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r>
                        <a:rPr lang="hu-HU"/>
                        <a:t>F</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RWY EAST</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2,000 lbs</a:t>
                      </a:r>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DECA</a:t>
                      </a:r>
                      <a:r>
                        <a:rPr lang="en-GB"/>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CRATERING</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hu-HU" sz="1400" b="0" i="0" u="none" strike="noStrike" kern="0" cap="none" spc="0" normalizeH="0" baseline="0" noProof="0">
                          <a:ln>
                            <a:noFill/>
                          </a:ln>
                          <a:solidFill>
                            <a:srgbClr val="000000"/>
                          </a:solidFill>
                          <a:effectLst/>
                          <a:uLnTx/>
                          <a:uFillTx/>
                          <a:latin typeface="Arial"/>
                          <a:cs typeface="Arial"/>
                          <a:sym typeface="Arial"/>
                        </a:rPr>
                        <a:t>45-90</a:t>
                      </a:r>
                      <a:endParaRPr kumimoji="0" lang="hu-HU"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a:t>
                      </a:r>
                      <a:r>
                        <a:rPr lang="en-GB"/>
                        <a:t>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r>
                        <a:rPr lang="hu-HU"/>
                        <a:t>G</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RWY CTR</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hu-HU"/>
                        <a:t>2,000 lbs</a:t>
                      </a: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DECA</a:t>
                      </a:r>
                      <a:r>
                        <a:rPr lang="en-GB"/>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CRATERING</a:t>
                      </a:r>
                      <a:endParaRPr lang="hu-HU"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hu-HU" sz="1400" b="0" i="0" u="none" strike="noStrike" kern="0" cap="none" spc="0" normalizeH="0" baseline="0" noProof="0">
                          <a:ln>
                            <a:noFill/>
                          </a:ln>
                          <a:solidFill>
                            <a:srgbClr val="000000"/>
                          </a:solidFill>
                          <a:effectLst/>
                          <a:uLnTx/>
                          <a:uFillTx/>
                          <a:latin typeface="Arial"/>
                          <a:cs typeface="Arial"/>
                          <a:sym typeface="Arial"/>
                        </a:rPr>
                        <a:t>45-90</a:t>
                      </a:r>
                      <a:endParaRPr kumimoji="0" lang="hu-HU"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a:t>
                      </a:r>
                      <a:r>
                        <a:rPr lang="en-GB"/>
                        <a:t>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73004">
                <a:tc>
                  <a:txBody>
                    <a:bodyPr/>
                    <a:lstStyle/>
                    <a:p>
                      <a:pPr marL="0" lvl="0" indent="0" algn="ctr" rtl="0">
                        <a:spcBef>
                          <a:spcPts val="0"/>
                        </a:spcBef>
                        <a:spcAft>
                          <a:spcPts val="0"/>
                        </a:spcAft>
                        <a:buNone/>
                      </a:pPr>
                      <a:r>
                        <a:rPr lang="hu-HU"/>
                        <a:t>H</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RWY WEST</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hu-HU"/>
                        <a:t>2,000 lbs</a:t>
                      </a: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DECA</a:t>
                      </a:r>
                      <a:r>
                        <a:rPr lang="en-GB"/>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CRATERING</a:t>
                      </a:r>
                      <a:endParaRPr lang="hu-HU"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hu-HU" sz="1400" b="0" i="0" u="none" strike="noStrike" kern="0" cap="none" spc="0" normalizeH="0" baseline="0" noProof="0">
                          <a:ln>
                            <a:noFill/>
                          </a:ln>
                          <a:solidFill>
                            <a:srgbClr val="000000"/>
                          </a:solidFill>
                          <a:effectLst/>
                          <a:uLnTx/>
                          <a:uFillTx/>
                          <a:latin typeface="Arial"/>
                          <a:cs typeface="Arial"/>
                          <a:sym typeface="Arial"/>
                        </a:rPr>
                        <a:t>45-90</a:t>
                      </a:r>
                      <a:endParaRPr kumimoji="0" lang="hu-HU"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a:t>
                      </a:r>
                      <a:r>
                        <a:rPr lang="en-GB"/>
                        <a:t>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r>
                        <a:rPr lang="hu-HU"/>
                        <a:t>I</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Fuel Storage</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500</a:t>
                      </a:r>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DECA</a:t>
                      </a:r>
                      <a:r>
                        <a:rPr lang="en-GB"/>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hu-HU" sz="1400" b="0" i="0" u="none" strike="noStrike" kern="0" cap="none" spc="0" normalizeH="0" baseline="0" noProof="0">
                          <a:ln>
                            <a:noFill/>
                          </a:ln>
                          <a:solidFill>
                            <a:srgbClr val="000000"/>
                          </a:solidFill>
                          <a:effectLst/>
                          <a:uLnTx/>
                          <a:uFillTx/>
                          <a:latin typeface="Arial"/>
                          <a:cs typeface="Arial"/>
                          <a:sym typeface="Arial"/>
                        </a:rPr>
                        <a:t>-</a:t>
                      </a:r>
                      <a:endParaRPr kumimoji="0" lang="hu-HU"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0</a:t>
                      </a:r>
                      <a:r>
                        <a:rPr lang="en-GB"/>
                        <a:t>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r>
                        <a:rPr lang="hu-HU"/>
                        <a:t>J</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hu-HU"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r>
                        <a:rPr lang="hu-HU"/>
                        <a:t>K</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hu-HU"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r>
                        <a:rPr lang="hu-HU"/>
                        <a:t>L</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r>
                        <a:rPr lang="hu-HU"/>
                        <a:t>M</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r>
                        <a:rPr lang="hu-HU"/>
                        <a:t>N</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r>
                        <a:rPr lang="hu-HU"/>
                        <a:t>O</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r>
                        <a:rPr lang="hu-HU"/>
                        <a:t>P</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1">
            <a:extLst>
              <a:ext uri="{FF2B5EF4-FFF2-40B4-BE49-F238E27FC236}">
                <a16:creationId xmlns:a16="http://schemas.microsoft.com/office/drawing/2014/main" id="{9308A216-5D84-AAC7-B424-B59124D98685}"/>
              </a:ext>
            </a:extLst>
          </p:cNvPr>
          <p:cNvSpPr/>
          <p:nvPr/>
        </p:nvSpPr>
        <p:spPr>
          <a:xfrm>
            <a:off x="10183142" y="141041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extLst>
              <p:ext uri="{D42A27DB-BD31-4B8C-83A1-F6EECF244321}">
                <p14:modId xmlns:p14="http://schemas.microsoft.com/office/powerpoint/2010/main" val="2935576679"/>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a:t>Alakourtti Airbase, </a:t>
                      </a:r>
                      <a:r>
                        <a:rPr lang="nb-NO" sz="2000" b="1" dirty="0"/>
                        <a:t>SRN</a:t>
                      </a:r>
                    </a:p>
                    <a:p>
                      <a:pPr marL="0" lvl="0" indent="0" algn="l" rtl="0">
                        <a:spcBef>
                          <a:spcPts val="0"/>
                        </a:spcBef>
                        <a:spcAft>
                          <a:spcPts val="0"/>
                        </a:spcAft>
                        <a:buNone/>
                      </a:pPr>
                      <a:r>
                        <a:rPr lang="fr" sz="2000" b="1" dirty="0"/>
                        <a:t>COLLATERAL DAMAGES ESTIMATION </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hu-HU" sz="1500" b="1"/>
                        <a:t>BE: DRKTGT011   CATCODE: 4</a:t>
                      </a:r>
                    </a:p>
                    <a:p>
                      <a:pPr marL="0" lvl="0" indent="0" algn="l" rtl="0">
                        <a:spcBef>
                          <a:spcPts val="0"/>
                        </a:spcBef>
                        <a:spcAft>
                          <a:spcPts val="0"/>
                        </a:spcAft>
                        <a:buNone/>
                      </a:pPr>
                      <a:r>
                        <a:rPr lang="hu-HU" sz="1500" b="1"/>
                        <a:t>MIDB GEO: [N 67 10.231 ] [E032 23.823]</a:t>
                      </a:r>
                    </a:p>
                    <a:p>
                      <a:pPr marL="0" lvl="0" indent="0" algn="l" rtl="0">
                        <a:spcBef>
                          <a:spcPts val="0"/>
                        </a:spcBef>
                        <a:spcAft>
                          <a:spcPts val="0"/>
                        </a:spcAft>
                        <a:buNone/>
                      </a:pPr>
                      <a:r>
                        <a:rPr lang="hu-HU" sz="1500" b="1"/>
                        <a:t>ICOD: 2011-07-01</a:t>
                      </a:r>
                      <a:r>
                        <a:rPr lang="hu-HU" sz="1500" b="1" baseline="0"/>
                        <a:t> </a:t>
                      </a:r>
                      <a:r>
                        <a:rPr lang="hu-HU" sz="1500" b="1"/>
                        <a:t>DOI: 2011-05-12</a:t>
                      </a:r>
                      <a:endParaRPr lang="hu-HU"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N/A</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kstSylinder 3">
            <a:extLst>
              <a:ext uri="{FF2B5EF4-FFF2-40B4-BE49-F238E27FC236}">
                <a16:creationId xmlns:a16="http://schemas.microsoft.com/office/drawing/2014/main" id="{5F6C7D16-FCD5-4A6A-5790-28D01BFA2133}"/>
              </a:ext>
            </a:extLst>
          </p:cNvPr>
          <p:cNvSpPr txBox="1"/>
          <p:nvPr/>
        </p:nvSpPr>
        <p:spPr>
          <a:xfrm>
            <a:off x="6551127" y="5078620"/>
            <a:ext cx="2017095" cy="830997"/>
          </a:xfrm>
          <a:prstGeom prst="rect">
            <a:avLst/>
          </a:prstGeom>
          <a:ln>
            <a:solidFill>
              <a:srgbClr val="FF0000"/>
            </a:solidFill>
          </a:ln>
        </p:spPr>
        <p:style>
          <a:lnRef idx="2">
            <a:schemeClr val="dk1"/>
          </a:lnRef>
          <a:fillRef idx="1">
            <a:schemeClr val="lt1"/>
          </a:fillRef>
          <a:effectRef idx="0">
            <a:schemeClr val="dk1"/>
          </a:effectRef>
          <a:fontRef idx="minor">
            <a:schemeClr val="dk1"/>
          </a:fontRef>
        </p:style>
        <p:txBody>
          <a:bodyPr wrap="square" rtlCol="0">
            <a:spAutoFit/>
          </a:bodyPr>
          <a:lstStyle/>
          <a:p>
            <a:r>
              <a:rPr lang="nb-NO" sz="4800" dirty="0">
                <a:solidFill>
                  <a:srgbClr val="FF0000"/>
                </a:solidFill>
              </a:rPr>
              <a:t>NONE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graphicFrame>
        <p:nvGraphicFramePr>
          <p:cNvPr id="188" name="Google Shape;188;p22"/>
          <p:cNvGraphicFramePr/>
          <p:nvPr>
            <p:extLst>
              <p:ext uri="{D42A27DB-BD31-4B8C-83A1-F6EECF244321}">
                <p14:modId xmlns:p14="http://schemas.microsoft.com/office/powerpoint/2010/main" val="2833637599"/>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Alakourtti Airbase, DRKTGT011</a:t>
                      </a:r>
                    </a:p>
                    <a:p>
                      <a:pPr marL="0" lvl="0" indent="0" algn="l" rtl="0">
                        <a:spcBef>
                          <a:spcPts val="0"/>
                        </a:spcBef>
                        <a:spcAft>
                          <a:spcPts val="0"/>
                        </a:spcAft>
                        <a:buNone/>
                      </a:pPr>
                      <a:r>
                        <a:rPr lang="fr" sz="2000" b="1"/>
                        <a:t>COLLATERAL </a:t>
                      </a:r>
                      <a:r>
                        <a:rPr lang="fr" sz="2000" b="1" dirty="0"/>
                        <a:t>DAMAGE ESTIMATION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hu-HU" sz="1500" b="1"/>
                        <a:t>BE: DRKTGT011   CATCODE: 4</a:t>
                      </a:r>
                    </a:p>
                    <a:p>
                      <a:pPr marL="0" lvl="0" indent="0" algn="l" rtl="0">
                        <a:spcBef>
                          <a:spcPts val="0"/>
                        </a:spcBef>
                        <a:spcAft>
                          <a:spcPts val="0"/>
                        </a:spcAft>
                        <a:buNone/>
                      </a:pPr>
                      <a:r>
                        <a:rPr lang="pt-BR" sz="1500" b="1"/>
                        <a:t>MIDB GEO: [N 66 58.417] [E030 20.992] 548FT</a:t>
                      </a:r>
                      <a:endParaRPr lang="hu-HU" sz="1500" b="1"/>
                    </a:p>
                    <a:p>
                      <a:pPr marL="0" lvl="0" indent="0" algn="l" rtl="0">
                        <a:spcBef>
                          <a:spcPts val="0"/>
                        </a:spcBef>
                        <a:spcAft>
                          <a:spcPts val="0"/>
                        </a:spcAft>
                        <a:buNone/>
                      </a:pPr>
                      <a:r>
                        <a:rPr lang="hu-HU" sz="1500" b="1"/>
                        <a:t>ICOD: 2011-07-01</a:t>
                      </a:r>
                      <a:r>
                        <a:rPr lang="hu-HU" sz="1500" b="1" baseline="0"/>
                        <a:t> </a:t>
                      </a:r>
                      <a:r>
                        <a:rPr lang="hu-HU" sz="1500" b="1"/>
                        <a:t>DOI: 2011-05-12</a:t>
                      </a:r>
                      <a:endParaRPr lang="hu-HU"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92" name="Google Shape;192;p22"/>
          <p:cNvGrpSpPr/>
          <p:nvPr/>
        </p:nvGrpSpPr>
        <p:grpSpPr>
          <a:xfrm>
            <a:off x="1820941" y="4661107"/>
            <a:ext cx="1631384" cy="422850"/>
            <a:chOff x="3945100" y="6965375"/>
            <a:chExt cx="1619400" cy="422850"/>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X</a:t>
              </a:r>
              <a:endParaRPr b="1">
                <a:solidFill>
                  <a:schemeClr val="dk1"/>
                </a:solidFill>
              </a:endParaRPr>
            </a:p>
          </p:txBody>
        </p:sp>
        <p:cxnSp>
          <p:nvCxnSpPr>
            <p:cNvPr id="194" name="Google Shape;194;p22"/>
            <p:cNvCxnSpPr/>
            <p:nvPr/>
          </p:nvCxnSpPr>
          <p:spPr>
            <a:xfrm>
              <a:off x="4837600" y="7107425"/>
              <a:ext cx="726900" cy="280800"/>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2077950" y="8366507"/>
            <a:ext cx="4125290" cy="613106"/>
            <a:chOff x="2077950" y="8366507"/>
            <a:chExt cx="4125290" cy="613106"/>
          </a:xfrm>
        </p:grpSpPr>
        <p:sp>
          <p:nvSpPr>
            <p:cNvPr id="196" name="Google Shape;196;p22"/>
            <p:cNvSpPr txBox="1"/>
            <p:nvPr/>
          </p:nvSpPr>
          <p:spPr>
            <a:xfrm>
              <a:off x="2077950" y="8510150"/>
              <a:ext cx="1746900" cy="46946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[NAME] [TYPE]</a:t>
              </a:r>
              <a:endParaRPr sz="1000" b="1"/>
            </a:p>
            <a:p>
              <a:pPr marL="0" lvl="0" indent="0" algn="l" rtl="0">
                <a:spcBef>
                  <a:spcPts val="0"/>
                </a:spcBef>
                <a:spcAft>
                  <a:spcPts val="0"/>
                </a:spcAft>
                <a:buNone/>
              </a:pPr>
              <a:r>
                <a:rPr lang="fr" sz="1000" b="1" dirty="0"/>
                <a:t>XX FT SW FROM DPI X</a:t>
              </a:r>
              <a:endParaRPr sz="1000" b="1"/>
            </a:p>
          </p:txBody>
        </p:sp>
        <p:cxnSp>
          <p:nvCxnSpPr>
            <p:cNvPr id="197" name="Google Shape;197;p22"/>
            <p:cNvCxnSpPr>
              <a:stCxn id="196" idx="3"/>
              <a:endCxn id="198" idx="1"/>
            </p:cNvCxnSpPr>
            <p:nvPr/>
          </p:nvCxnSpPr>
          <p:spPr>
            <a:xfrm flipV="1">
              <a:off x="3824850" y="8664072"/>
              <a:ext cx="1799097" cy="80810"/>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1453820">
              <a:off x="5597254" y="8366507"/>
              <a:ext cx="605986" cy="34643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204" name="Google Shape;204;p22"/>
          <p:cNvSpPr txBox="1"/>
          <p:nvPr/>
        </p:nvSpPr>
        <p:spPr>
          <a:xfrm>
            <a:off x="3229578"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[CDE]</a:t>
            </a:r>
            <a:endParaRPr b="1"/>
          </a:p>
        </p:txBody>
      </p:sp>
      <p:sp>
        <p:nvSpPr>
          <p:cNvPr id="205" name="Google Shape;205;p2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grpSp>
        <p:nvGrpSpPr>
          <p:cNvPr id="29" name="Gruppe 28"/>
          <p:cNvGrpSpPr/>
          <p:nvPr/>
        </p:nvGrpSpPr>
        <p:grpSpPr>
          <a:xfrm>
            <a:off x="5312270" y="3375499"/>
            <a:ext cx="3903649" cy="3559557"/>
            <a:chOff x="6021186" y="4824155"/>
            <a:chExt cx="5955591" cy="5804504"/>
          </a:xfrm>
        </p:grpSpPr>
        <p:sp>
          <p:nvSpPr>
            <p:cNvPr id="27" name="Google Shape;202;p22"/>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Ellipse 25"/>
            <p:cNvSpPr/>
            <p:nvPr/>
          </p:nvSpPr>
          <p:spPr>
            <a:xfrm>
              <a:off x="8957439" y="7681340"/>
              <a:ext cx="73027"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Google Shape;200;p22"/>
          <p:cNvSpPr txBox="1"/>
          <p:nvPr/>
        </p:nvSpPr>
        <p:spPr>
          <a:xfrm>
            <a:off x="9069844" y="2650533"/>
            <a:ext cx="2033921" cy="26209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XXXM / XXXft</a:t>
            </a:r>
            <a:endParaRPr sz="1000" b="1"/>
          </a:p>
        </p:txBody>
      </p:sp>
      <p:cxnSp>
        <p:nvCxnSpPr>
          <p:cNvPr id="31" name="Google Shape;194;p22"/>
          <p:cNvCxnSpPr>
            <a:stCxn id="30" idx="2"/>
            <a:endCxn id="27" idx="7"/>
          </p:cNvCxnSpPr>
          <p:nvPr/>
        </p:nvCxnSpPr>
        <p:spPr>
          <a:xfrm rot="5400000">
            <a:off x="8873447" y="2683426"/>
            <a:ext cx="984154" cy="1442563"/>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uppe 40"/>
          <p:cNvGrpSpPr/>
          <p:nvPr/>
        </p:nvGrpSpPr>
        <p:grpSpPr>
          <a:xfrm>
            <a:off x="-4080023" y="3486802"/>
            <a:ext cx="3903649" cy="3559557"/>
            <a:chOff x="6021186" y="4824155"/>
            <a:chExt cx="5955591" cy="5804504"/>
          </a:xfrm>
        </p:grpSpPr>
        <p:sp>
          <p:nvSpPr>
            <p:cNvPr id="42" name="Google Shape;202;p22"/>
            <p:cNvSpPr/>
            <p:nvPr/>
          </p:nvSpPr>
          <p:spPr>
            <a:xfrm>
              <a:off x="6021186" y="4824155"/>
              <a:ext cx="5955591" cy="580450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 name="Ellipse 42"/>
            <p:cNvSpPr/>
            <p:nvPr/>
          </p:nvSpPr>
          <p:spPr>
            <a:xfrm>
              <a:off x="8957439" y="7681340"/>
              <a:ext cx="73027" cy="715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33"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aphicFrame>
        <p:nvGraphicFramePr>
          <p:cNvPr id="256" name="Google Shape;256;p26"/>
          <p:cNvGraphicFramePr/>
          <p:nvPr>
            <p:extLst>
              <p:ext uri="{D42A27DB-BD31-4B8C-83A1-F6EECF244321}">
                <p14:modId xmlns:p14="http://schemas.microsoft.com/office/powerpoint/2010/main" val="396956296"/>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Alakourtti Airbase</a:t>
                      </a:r>
                      <a:r>
                        <a:rPr lang="fr" sz="2000" b="1"/>
                        <a:t>, </a:t>
                      </a:r>
                      <a:r>
                        <a:rPr lang="fr" sz="2000" b="1" dirty="0"/>
                        <a:t>SRN</a:t>
                      </a:r>
                      <a:endParaRPr sz="2000" b="1"/>
                    </a:p>
                    <a:p>
                      <a:pPr marL="0" lvl="0" indent="0" algn="l" rtl="0">
                        <a:spcBef>
                          <a:spcPts val="0"/>
                        </a:spcBef>
                        <a:spcAft>
                          <a:spcPts val="0"/>
                        </a:spcAft>
                        <a:buNone/>
                      </a:pPr>
                      <a:r>
                        <a:rPr lang="fr" sz="2000" b="1" dirty="0"/>
                        <a:t>BATTLE DAMAGE ASSESSMENT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hu-HU" sz="1500" b="1"/>
                        <a:t>BE: DRKTGT011   CATCODE: 4</a:t>
                      </a:r>
                    </a:p>
                    <a:p>
                      <a:pPr marL="0" lvl="0" indent="0" algn="l" rtl="0">
                        <a:spcBef>
                          <a:spcPts val="0"/>
                        </a:spcBef>
                        <a:spcAft>
                          <a:spcPts val="0"/>
                        </a:spcAft>
                        <a:buNone/>
                      </a:pPr>
                      <a:r>
                        <a:rPr lang="hu-HU" sz="1500" b="1"/>
                        <a:t>MIDB GEO: [N 67 10.231 ] [E032 23.823]</a:t>
                      </a:r>
                    </a:p>
                    <a:p>
                      <a:pPr marL="0" lvl="0" indent="0" algn="l" rtl="0">
                        <a:spcBef>
                          <a:spcPts val="0"/>
                        </a:spcBef>
                        <a:spcAft>
                          <a:spcPts val="0"/>
                        </a:spcAft>
                        <a:buNone/>
                      </a:pPr>
                      <a:r>
                        <a:rPr lang="hu-HU" sz="1500" b="1"/>
                        <a:t>ICOD: 2011-07-01</a:t>
                      </a:r>
                      <a:r>
                        <a:rPr lang="hu-HU" sz="1500" b="1" baseline="0"/>
                        <a:t> </a:t>
                      </a:r>
                      <a:r>
                        <a:rPr lang="hu-HU" sz="1500" b="1"/>
                        <a:t>DOI: 2011-05-12</a:t>
                      </a:r>
                      <a:endParaRPr lang="hu-HU"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5">
            <a:extLst>
              <a:ext uri="{FF2B5EF4-FFF2-40B4-BE49-F238E27FC236}">
                <a16:creationId xmlns:a16="http://schemas.microsoft.com/office/drawing/2014/main" id="{9689C963-FBFE-F6A6-8CB8-ED90E7F3E0DA}"/>
              </a:ext>
            </a:extLst>
          </p:cNvPr>
          <p:cNvGrpSpPr/>
          <p:nvPr/>
        </p:nvGrpSpPr>
        <p:grpSpPr>
          <a:xfrm>
            <a:off x="7023818" y="2742425"/>
            <a:ext cx="559046" cy="692832"/>
            <a:chOff x="15526400" y="3343535"/>
            <a:chExt cx="1172983" cy="1324523"/>
          </a:xfrm>
        </p:grpSpPr>
        <p:sp>
          <p:nvSpPr>
            <p:cNvPr id="2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544</TotalTime>
  <Words>2956</Words>
  <Application>Microsoft Office PowerPoint</Application>
  <PresentationFormat>Egyéni</PresentationFormat>
  <Paragraphs>664</Paragraphs>
  <Slides>22</Slides>
  <Notes>21</Notes>
  <HiddenSlides>13</HiddenSlides>
  <MMClips>0</MMClips>
  <ScaleCrop>false</ScaleCrop>
  <HeadingPairs>
    <vt:vector size="6" baseType="variant">
      <vt:variant>
        <vt:lpstr>Használt betűtípusok</vt:lpstr>
      </vt:variant>
      <vt:variant>
        <vt:i4>2</vt:i4>
      </vt:variant>
      <vt:variant>
        <vt:lpstr>Téma</vt:lpstr>
      </vt:variant>
      <vt:variant>
        <vt:i4>1</vt:i4>
      </vt:variant>
      <vt:variant>
        <vt:lpstr>Diacímek</vt:lpstr>
      </vt:variant>
      <vt:variant>
        <vt:i4>22</vt:i4>
      </vt:variant>
    </vt:vector>
  </HeadingPairs>
  <TitlesOfParts>
    <vt:vector size="25" baseType="lpstr">
      <vt:lpstr>Arial</vt:lpstr>
      <vt:lpstr>Calibri</vt:lpstr>
      <vt:lpstr>Simple Light</vt:lpstr>
      <vt:lpstr>TARGET FOLDER  DRKTGT011  Alakourtti Airbase</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BAKCUP SLIDES AFTER THIS</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XXXXXXX  [FACILITY NAME, COUNTRY CODE]</dc:title>
  <dc:subject>OPAC VIS Template - Target Folder</dc:subject>
  <dc:creator>132nd;VIS</dc:creator>
  <cp:lastModifiedBy>Levente Tóth</cp:lastModifiedBy>
  <cp:revision>80</cp:revision>
  <dcterms:modified xsi:type="dcterms:W3CDTF">2025-01-18T18:41:31Z</dcterms:modified>
</cp:coreProperties>
</file>